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68"/>
  </p:notesMasterIdLst>
  <p:sldIdLst>
    <p:sldId id="311" r:id="rId2"/>
    <p:sldId id="312" r:id="rId3"/>
    <p:sldId id="313" r:id="rId4"/>
    <p:sldId id="258" r:id="rId5"/>
    <p:sldId id="314" r:id="rId6"/>
    <p:sldId id="259" r:id="rId7"/>
    <p:sldId id="315" r:id="rId8"/>
    <p:sldId id="316" r:id="rId9"/>
    <p:sldId id="317" r:id="rId10"/>
    <p:sldId id="318" r:id="rId11"/>
    <p:sldId id="260" r:id="rId12"/>
    <p:sldId id="261" r:id="rId13"/>
    <p:sldId id="262" r:id="rId14"/>
    <p:sldId id="263" r:id="rId15"/>
    <p:sldId id="264" r:id="rId16"/>
    <p:sldId id="265" r:id="rId17"/>
    <p:sldId id="266" r:id="rId18"/>
    <p:sldId id="267" r:id="rId19"/>
    <p:sldId id="268" r:id="rId20"/>
    <p:sldId id="269" r:id="rId21"/>
    <p:sldId id="270" r:id="rId22"/>
    <p:sldId id="319" r:id="rId23"/>
    <p:sldId id="271" r:id="rId24"/>
    <p:sldId id="272" r:id="rId25"/>
    <p:sldId id="273" r:id="rId26"/>
    <p:sldId id="274" r:id="rId27"/>
    <p:sldId id="320" r:id="rId28"/>
    <p:sldId id="275" r:id="rId29"/>
    <p:sldId id="321" r:id="rId30"/>
    <p:sldId id="276" r:id="rId31"/>
    <p:sldId id="277" r:id="rId32"/>
    <p:sldId id="278" r:id="rId33"/>
    <p:sldId id="279" r:id="rId34"/>
    <p:sldId id="280" r:id="rId35"/>
    <p:sldId id="281" r:id="rId36"/>
    <p:sldId id="283" r:id="rId37"/>
    <p:sldId id="282" r:id="rId38"/>
    <p:sldId id="284" r:id="rId39"/>
    <p:sldId id="285" r:id="rId40"/>
    <p:sldId id="286" r:id="rId41"/>
    <p:sldId id="287" r:id="rId42"/>
    <p:sldId id="322" r:id="rId43"/>
    <p:sldId id="323" r:id="rId44"/>
    <p:sldId id="291" r:id="rId45"/>
    <p:sldId id="288" r:id="rId46"/>
    <p:sldId id="289" r:id="rId47"/>
    <p:sldId id="324" r:id="rId48"/>
    <p:sldId id="290" r:id="rId49"/>
    <p:sldId id="326" r:id="rId50"/>
    <p:sldId id="325" r:id="rId51"/>
    <p:sldId id="292" r:id="rId52"/>
    <p:sldId id="293" r:id="rId53"/>
    <p:sldId id="295" r:id="rId54"/>
    <p:sldId id="296" r:id="rId55"/>
    <p:sldId id="298" r:id="rId56"/>
    <p:sldId id="299" r:id="rId57"/>
    <p:sldId id="300" r:id="rId58"/>
    <p:sldId id="301" r:id="rId59"/>
    <p:sldId id="302" r:id="rId60"/>
    <p:sldId id="305" r:id="rId61"/>
    <p:sldId id="303" r:id="rId62"/>
    <p:sldId id="304" r:id="rId63"/>
    <p:sldId id="307" r:id="rId64"/>
    <p:sldId id="308" r:id="rId65"/>
    <p:sldId id="327" r:id="rId66"/>
    <p:sldId id="328"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24D50-4C08-44CD-B06F-4FAEA85C3C0C}" type="datetimeFigureOut">
              <a:rPr lang="en-US" smtClean="0"/>
              <a:t>2/24/2015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F866B1-8D6A-4D9E-9FC1-696850BF91FB}" type="slidenum">
              <a:rPr lang="en-US" smtClean="0"/>
              <a:t>‹#›</a:t>
            </a:fld>
            <a:endParaRPr lang="en-US"/>
          </a:p>
        </p:txBody>
      </p:sp>
    </p:spTree>
    <p:extLst>
      <p:ext uri="{BB962C8B-B14F-4D97-AF65-F5344CB8AC3E}">
        <p14:creationId xmlns:p14="http://schemas.microsoft.com/office/powerpoint/2010/main" val="81051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fld id="{BF4AFA60-81A7-440E-98DB-6AC10FD57CBD}" type="slidenum">
              <a:rPr lang="en-US" smtClean="0">
                <a:latin typeface="Times New Roman" pitchFamily="18" charset="0"/>
              </a:rPr>
              <a:pPr/>
              <a:t>26</a:t>
            </a:fld>
            <a:endParaRPr lang="en-US" smtClean="0">
              <a:latin typeface="Times New Roman"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65583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fld id="{28F65542-2952-4B00-95C8-F73AEAAEC8B4}" type="slidenum">
              <a:rPr lang="en-US" smtClean="0">
                <a:latin typeface="Times New Roman" pitchFamily="18" charset="0"/>
              </a:rPr>
              <a:pPr/>
              <a:t>30</a:t>
            </a:fld>
            <a:endParaRPr lang="en-US" smtClean="0">
              <a:latin typeface="Times New Roman"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3508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fld id="{165CCFB5-FAC5-4F1A-B12E-BB9FF3E54F64}" type="slidenum">
              <a:rPr lang="en-US" smtClean="0">
                <a:latin typeface="Times New Roman" pitchFamily="18" charset="0"/>
              </a:rPr>
              <a:pPr/>
              <a:t>40</a:t>
            </a:fld>
            <a:endParaRPr lang="en-US" smtClean="0">
              <a:latin typeface="Times New Roman"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20815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1F8325C-0A33-40F1-90B2-5DCDE7B23A8C}" type="datetimeFigureOut">
              <a:rPr lang="en-US" smtClean="0">
                <a:solidFill>
                  <a:srgbClr val="465E9C"/>
                </a:solidFill>
              </a:rPr>
              <a:pPr/>
              <a:t>2/24/2015</a:t>
            </a:fld>
            <a:endParaRPr lang="en-US">
              <a:solidFill>
                <a:srgbClr val="465E9C"/>
              </a:solidFill>
            </a:endParaRPr>
          </a:p>
        </p:txBody>
      </p:sp>
      <p:sp>
        <p:nvSpPr>
          <p:cNvPr id="5" name="Footer Placeholder 4"/>
          <p:cNvSpPr>
            <a:spLocks noGrp="1"/>
          </p:cNvSpPr>
          <p:nvPr>
            <p:ph type="ftr" sz="quarter" idx="11"/>
          </p:nvPr>
        </p:nvSpPr>
        <p:spPr bwMode="white"/>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C071940-33EC-4A51-BA20-D7985D239283}"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8325C-0A33-40F1-90B2-5DCDE7B23A8C}" type="datetimeFigureOut">
              <a:rPr lang="en-US" smtClean="0">
                <a:solidFill>
                  <a:srgbClr val="465E9C"/>
                </a:solidFill>
              </a:rPr>
              <a:pPr/>
              <a:t>2/24/2015</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C071940-33EC-4A51-BA20-D7985D239283}"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F8325C-0A33-40F1-90B2-5DCDE7B23A8C}" type="datetimeFigureOut">
              <a:rPr lang="en-US" smtClean="0">
                <a:solidFill>
                  <a:srgbClr val="465E9C"/>
                </a:solidFill>
              </a:rPr>
              <a:pPr/>
              <a:t>2/24/2015</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C071940-33EC-4A51-BA20-D7985D239283}"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731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0013" y="3960813"/>
            <a:ext cx="731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3ED93D0-1A83-4B72-AFA6-5785B69761E2}" type="slidenum">
              <a:rPr lang="en-US"/>
              <a:pPr>
                <a:defRPr/>
              </a:pPr>
              <a:t>‹#›</a:t>
            </a:fld>
            <a:endParaRPr lang="en-US"/>
          </a:p>
        </p:txBody>
      </p:sp>
    </p:spTree>
    <p:extLst>
      <p:ext uri="{BB962C8B-B14F-4D97-AF65-F5344CB8AC3E}">
        <p14:creationId xmlns:p14="http://schemas.microsoft.com/office/powerpoint/2010/main" val="1242638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731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0013" y="3960813"/>
            <a:ext cx="731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074637B-CB1F-407B-BEEC-76C27D4156F9}" type="slidenum">
              <a:rPr lang="en-US"/>
              <a:pPr>
                <a:defRPr/>
              </a:pPr>
              <a:t>‹#›</a:t>
            </a:fld>
            <a:endParaRPr lang="en-US"/>
          </a:p>
        </p:txBody>
      </p:sp>
    </p:spTree>
    <p:extLst>
      <p:ext uri="{BB962C8B-B14F-4D97-AF65-F5344CB8AC3E}">
        <p14:creationId xmlns:p14="http://schemas.microsoft.com/office/powerpoint/2010/main" val="321643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F8325C-0A33-40F1-90B2-5DCDE7B23A8C}" type="datetimeFigureOut">
              <a:rPr lang="en-US" smtClean="0">
                <a:solidFill>
                  <a:srgbClr val="465E9C"/>
                </a:solidFill>
              </a:rPr>
              <a:pPr/>
              <a:t>2/24/2015</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C071940-33EC-4A51-BA20-D7985D239283}" type="slidenum">
              <a:rPr lang="en-US" smtClean="0">
                <a:solidFill>
                  <a:srgbClr val="465E9C"/>
                </a:solidFill>
              </a:rPr>
              <a:pPr/>
              <a:t>‹#›</a:t>
            </a:fld>
            <a:endParaRPr lang="en-US">
              <a:solidFill>
                <a:srgbClr val="465E9C"/>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F8325C-0A33-40F1-90B2-5DCDE7B23A8C}" type="datetimeFigureOut">
              <a:rPr lang="en-US" smtClean="0">
                <a:solidFill>
                  <a:srgbClr val="465E9C"/>
                </a:solidFill>
              </a:rPr>
              <a:pPr/>
              <a:t>2/24/2015</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C071940-33EC-4A51-BA20-D7985D239283}" type="slidenum">
              <a:rPr lang="en-US" smtClean="0">
                <a:solidFill>
                  <a:srgbClr val="465E9C"/>
                </a:solidFill>
              </a:rPr>
              <a:pPr/>
              <a:t>‹#›</a:t>
            </a:fld>
            <a:endParaRPr lang="en-US">
              <a:solidFill>
                <a:srgbClr val="465E9C"/>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1F8325C-0A33-40F1-90B2-5DCDE7B23A8C}" type="datetimeFigureOut">
              <a:rPr lang="en-US" smtClean="0">
                <a:solidFill>
                  <a:srgbClr val="465E9C"/>
                </a:solidFill>
              </a:rPr>
              <a:pPr/>
              <a:t>2/24/2015</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C071940-33EC-4A51-BA20-D7985D239283}" type="slidenum">
              <a:rPr lang="en-US" smtClean="0">
                <a:solidFill>
                  <a:srgbClr val="465E9C"/>
                </a:solidFill>
              </a:rPr>
              <a:pPr/>
              <a:t>‹#›</a:t>
            </a:fld>
            <a:endParaRPr lang="en-US">
              <a:solidFill>
                <a:srgbClr val="465E9C"/>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1F8325C-0A33-40F1-90B2-5DCDE7B23A8C}" type="datetimeFigureOut">
              <a:rPr lang="en-US" smtClean="0">
                <a:solidFill>
                  <a:srgbClr val="465E9C"/>
                </a:solidFill>
              </a:rPr>
              <a:pPr/>
              <a:t>2/24/2015</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6C071940-33EC-4A51-BA20-D7985D239283}"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F8325C-0A33-40F1-90B2-5DCDE7B23A8C}" type="datetimeFigureOut">
              <a:rPr lang="en-US" smtClean="0">
                <a:solidFill>
                  <a:srgbClr val="465E9C"/>
                </a:solidFill>
              </a:rPr>
              <a:pPr/>
              <a:t>2/24/2015</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6C071940-33EC-4A51-BA20-D7985D239283}" type="slidenum">
              <a:rPr lang="en-US" smtClean="0">
                <a:solidFill>
                  <a:srgbClr val="465E9C"/>
                </a:solidFill>
              </a:rPr>
              <a:pPr/>
              <a:t>‹#›</a:t>
            </a:fld>
            <a:endParaRPr lang="en-US">
              <a:solidFill>
                <a:srgbClr val="465E9C"/>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F8325C-0A33-40F1-90B2-5DCDE7B23A8C}" type="datetimeFigureOut">
              <a:rPr lang="en-US" smtClean="0">
                <a:solidFill>
                  <a:srgbClr val="465E9C"/>
                </a:solidFill>
              </a:rPr>
              <a:pPr/>
              <a:t>2/24/2015</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C071940-33EC-4A51-BA20-D7985D239283}"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8325C-0A33-40F1-90B2-5DCDE7B23A8C}" type="datetimeFigureOut">
              <a:rPr lang="en-US" smtClean="0">
                <a:solidFill>
                  <a:srgbClr val="465E9C"/>
                </a:solidFill>
              </a:rPr>
              <a:pPr/>
              <a:t>2/24/2015</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C071940-33EC-4A51-BA20-D7985D239283}"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8325C-0A33-40F1-90B2-5DCDE7B23A8C}" type="datetimeFigureOut">
              <a:rPr lang="en-US" smtClean="0">
                <a:solidFill>
                  <a:srgbClr val="465E9C"/>
                </a:solidFill>
              </a:rPr>
              <a:pPr/>
              <a:t>2/24/2015</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C071940-33EC-4A51-BA20-D7985D239283}" type="slidenum">
              <a:rPr lang="en-US" smtClean="0">
                <a:solidFill>
                  <a:srgbClr val="465E9C"/>
                </a:solidFill>
              </a:rPr>
              <a:pPr/>
              <a:t>‹#›</a:t>
            </a:fld>
            <a:endParaRPr lang="en-US">
              <a:solidFill>
                <a:srgbClr val="465E9C"/>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A0D8912-0668-4E5B-9B34-70751CFFEB8E}" type="datetimeFigureOut">
              <a:rPr lang="en-US" smtClean="0"/>
              <a:t>2/24/2015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39EE75A-E42E-4A3D-B9C9-116912FFF7C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rds.yahoo.com/_ylt=A0WTefjq4LFJExsB6jeJzbkF;_ylu=X3oDMTBpdnJhMHUzBHBvcwMxBHNlYwNzcgR2dGlkAw--/SIG=1ldcnu2li/EXP=1236480618/**http:/images.search.yahoo.com/images/view?back=http://images.search.yahoo.com/search/images?p%3Dabraham%2Blincoln%26fr%3Dyfp-t-501-s%26toggle%3D1%26cop%3Dmss%26ei%3DUTF-8&amp;w=401&amp;h=500&amp;imgurl=static.flickr.com/30/93279075_028dbbbbec.jpg&amp;rurl=http://www.flickr.com/photos/torrez/93279075/&amp;size=89.3kB&amp;name=Abraham+Lincoln&amp;p=abraham+lincoln&amp;type=JPG&amp;oid=46f1f33ec731f64c&amp;fusr=torrez&amp;tit=Abraham+Lincoln&amp;hurl=http://www.flickr.com/photos/torrez/&amp;no=1&amp;tt=236,107&amp;sigr=11daus23l&amp;sigi=11cfji8c0&amp;sigb=137b5ll9c&amp;sigh=1148n6ghk" TargetMode="Externa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rds.yahoo.com/_ylt=A0geu9jo67FJAVwBaPNXNyoA;_ylu=X3oDMTB0amFtdHVyBHNlYwNzYwRjb2xvA2FjMgR2dGlkA0RGRDVfMTM5/SIG=1pa0c6rag/EXP=1236483432/**http:/images.search.yahoo.com/images/view?back=http://search.yahoo.com/search?ei%3DUTF-8%26p%3DClip%2Bart%2Btest&amp;w=139&amp;h=150&amp;imgurl=www.illustrationsof.com/images/clipart/thumbnail2/2483_stressed_school_boy_trying_to_finish_a_test_before_time_runs_out.jpg&amp;size=14.4kB&amp;name=2483_stressed_school_boy_trying_to_finish_a_test_before_time_runs_out.jpg&amp;rcurl=http://www.illustrationsof.com/gallery/clipart/school.html&amp;rurl=http://www.illustrationsof.com/gallery/clipart/school.html&amp;p=test+clip+art&amp;type=jpeg&amp;no=2&amp;tt=487&amp;oid=2900103fcd701308&amp;tit=2483_stressed_school_boy_trying_to_finish_a_test_before_time_runs_out.jpg&amp;sigr=11qm3o1dq&amp;sigi=13r1tan6p&amp;sigb=11ni42m9i"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914400"/>
            <a:ext cx="9296400" cy="2286000"/>
          </a:xfrm>
        </p:spPr>
        <p:txBody>
          <a:bodyPr>
            <a:normAutofit/>
          </a:bodyPr>
          <a:lstStyle/>
          <a:p>
            <a:pPr>
              <a:defRPr/>
            </a:pPr>
            <a:r>
              <a:rPr lang="en-US" dirty="0" smtClean="0"/>
              <a:t>U.S. History E.O.C.T.</a:t>
            </a:r>
            <a:br>
              <a:rPr lang="en-US" dirty="0" smtClean="0"/>
            </a:br>
            <a:r>
              <a:rPr lang="en-US" dirty="0" smtClean="0"/>
              <a:t>Part II</a:t>
            </a:r>
            <a:br>
              <a:rPr lang="en-US" dirty="0" smtClean="0"/>
            </a:br>
            <a:r>
              <a:rPr lang="en-US" sz="2400" b="1" dirty="0" smtClean="0"/>
              <a:t>New Republic to Reconstruction</a:t>
            </a:r>
            <a:r>
              <a:rPr lang="en-US" dirty="0" smtClean="0"/>
              <a:t/>
            </a:r>
            <a:br>
              <a:rPr lang="en-US" dirty="0" smtClean="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819400"/>
            <a:ext cx="3276600" cy="2532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44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685800"/>
          </a:xfrm>
        </p:spPr>
        <p:txBody>
          <a:bodyPr>
            <a:normAutofit fontScale="90000"/>
          </a:bodyPr>
          <a:lstStyle/>
          <a:p>
            <a:r>
              <a:rPr lang="en-US" b="1" dirty="0" smtClean="0"/>
              <a:t>Rise of New York City</a:t>
            </a:r>
            <a:endParaRPr lang="en-US" b="1" dirty="0"/>
          </a:p>
        </p:txBody>
      </p:sp>
      <p:sp>
        <p:nvSpPr>
          <p:cNvPr id="3" name="Content Placeholder 2"/>
          <p:cNvSpPr>
            <a:spLocks noGrp="1"/>
          </p:cNvSpPr>
          <p:nvPr>
            <p:ph idx="1"/>
          </p:nvPr>
        </p:nvSpPr>
        <p:spPr>
          <a:xfrm>
            <a:off x="838200" y="2209800"/>
            <a:ext cx="7696200" cy="3048001"/>
          </a:xfrm>
        </p:spPr>
        <p:txBody>
          <a:bodyPr>
            <a:noAutofit/>
          </a:bodyPr>
          <a:lstStyle/>
          <a:p>
            <a:pPr>
              <a:lnSpc>
                <a:spcPct val="100000"/>
              </a:lnSpc>
            </a:pPr>
            <a:r>
              <a:rPr lang="en-US" sz="2000" dirty="0" smtClean="0"/>
              <a:t>Until 1790, NYC was the capital of the US.</a:t>
            </a:r>
          </a:p>
          <a:p>
            <a:pPr>
              <a:lnSpc>
                <a:spcPct val="100000"/>
              </a:lnSpc>
            </a:pPr>
            <a:r>
              <a:rPr lang="en-US" sz="2000" dirty="0" smtClean="0"/>
              <a:t>Civic development turned this colonial town into a great economic </a:t>
            </a:r>
          </a:p>
          <a:p>
            <a:pPr indent="0">
              <a:lnSpc>
                <a:spcPct val="100000"/>
              </a:lnSpc>
              <a:buNone/>
            </a:pPr>
            <a:r>
              <a:rPr lang="en-US" sz="2000" dirty="0"/>
              <a:t> </a:t>
            </a:r>
            <a:r>
              <a:rPr lang="en-US" sz="2000" dirty="0" smtClean="0"/>
              <a:t>    center established on a grid of city blocks.</a:t>
            </a:r>
          </a:p>
          <a:p>
            <a:pPr>
              <a:lnSpc>
                <a:spcPct val="100000"/>
              </a:lnSpc>
            </a:pPr>
            <a:r>
              <a:rPr lang="en-US" sz="2000" dirty="0" smtClean="0"/>
              <a:t>Largest US city at the time.</a:t>
            </a:r>
          </a:p>
          <a:p>
            <a:pPr>
              <a:lnSpc>
                <a:spcPct val="100000"/>
              </a:lnSpc>
            </a:pPr>
            <a:r>
              <a:rPr lang="en-US" sz="2000" dirty="0" smtClean="0"/>
              <a:t>Trade grew when the Erie Canal opened.</a:t>
            </a:r>
          </a:p>
          <a:p>
            <a:pPr>
              <a:lnSpc>
                <a:spcPct val="100000"/>
              </a:lnSpc>
            </a:pPr>
            <a:r>
              <a:rPr lang="en-US" sz="2000" dirty="0" smtClean="0"/>
              <a:t>City was home to the biggest gathering of artisans and craft workers </a:t>
            </a:r>
          </a:p>
          <a:p>
            <a:pPr indent="0">
              <a:lnSpc>
                <a:spcPct val="100000"/>
              </a:lnSpc>
              <a:buNone/>
            </a:pPr>
            <a:r>
              <a:rPr lang="en-US" sz="2000" dirty="0"/>
              <a:t> </a:t>
            </a:r>
            <a:r>
              <a:rPr lang="en-US" sz="2000" dirty="0" smtClean="0"/>
              <a:t>    in the US.</a:t>
            </a:r>
          </a:p>
          <a:p>
            <a:pPr>
              <a:lnSpc>
                <a:spcPct val="100000"/>
              </a:lnSpc>
            </a:pPr>
            <a:r>
              <a:rPr lang="en-US" sz="2000" dirty="0" smtClean="0"/>
              <a:t>Banking and commercial activities would soon make it the leading city</a:t>
            </a:r>
          </a:p>
          <a:p>
            <a:pPr indent="0">
              <a:lnSpc>
                <a:spcPct val="100000"/>
              </a:lnSpc>
              <a:buNone/>
            </a:pPr>
            <a:r>
              <a:rPr lang="en-US" sz="2000" dirty="0"/>
              <a:t> </a:t>
            </a:r>
            <a:r>
              <a:rPr lang="en-US" sz="2000" dirty="0" smtClean="0"/>
              <a:t>    in all of North America.</a:t>
            </a:r>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211341"/>
            <a:ext cx="2438400" cy="1528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13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43000" y="1403529"/>
            <a:ext cx="5410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l"/>
            <a:r>
              <a:rPr lang="en-US" b="1" dirty="0" smtClean="0">
                <a:effectLst/>
              </a:rPr>
              <a:t>Monroe </a:t>
            </a:r>
            <a:br>
              <a:rPr lang="en-US" b="1" dirty="0" smtClean="0">
                <a:effectLst/>
              </a:rPr>
            </a:br>
            <a:r>
              <a:rPr lang="en-US" b="1" dirty="0" smtClean="0">
                <a:effectLst/>
              </a:rPr>
              <a:t>Doctrine</a:t>
            </a:r>
          </a:p>
        </p:txBody>
      </p:sp>
      <p:sp>
        <p:nvSpPr>
          <p:cNvPr id="78851" name="Rectangle 3"/>
          <p:cNvSpPr>
            <a:spLocks noGrp="1" noChangeArrowheads="1"/>
          </p:cNvSpPr>
          <p:nvPr>
            <p:ph idx="1"/>
          </p:nvPr>
        </p:nvSpPr>
        <p:spPr>
          <a:xfrm>
            <a:off x="762000" y="2590800"/>
            <a:ext cx="73152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100000"/>
              </a:lnSpc>
            </a:pPr>
            <a:r>
              <a:rPr lang="en-US" sz="2200" dirty="0" smtClean="0">
                <a:effectLst/>
              </a:rPr>
              <a:t>Established U.S. dominance in the western hemisphere</a:t>
            </a:r>
          </a:p>
          <a:p>
            <a:pPr>
              <a:lnSpc>
                <a:spcPct val="100000"/>
              </a:lnSpc>
            </a:pPr>
            <a:r>
              <a:rPr lang="en-US" sz="2200" dirty="0" smtClean="0">
                <a:effectLst/>
              </a:rPr>
              <a:t>European countries could not claim any more colonies here</a:t>
            </a:r>
          </a:p>
          <a:p>
            <a:pPr>
              <a:lnSpc>
                <a:spcPct val="100000"/>
              </a:lnSpc>
            </a:pPr>
            <a:r>
              <a:rPr lang="en-US" sz="2200" dirty="0" smtClean="0"/>
              <a:t>President Monroe warned European nations not to meddle in</a:t>
            </a:r>
          </a:p>
          <a:p>
            <a:pPr indent="0">
              <a:lnSpc>
                <a:spcPct val="100000"/>
              </a:lnSpc>
              <a:buNone/>
            </a:pPr>
            <a:r>
              <a:rPr lang="en-US" sz="2200" dirty="0"/>
              <a:t> </a:t>
            </a:r>
            <a:r>
              <a:rPr lang="en-US" sz="2200" dirty="0" smtClean="0"/>
              <a:t>   the politics of North &amp; South America.</a:t>
            </a:r>
          </a:p>
          <a:p>
            <a:pPr>
              <a:lnSpc>
                <a:spcPct val="100000"/>
              </a:lnSpc>
            </a:pPr>
            <a:r>
              <a:rPr lang="en-US" sz="2200" dirty="0" smtClean="0">
                <a:effectLst/>
              </a:rPr>
              <a:t>The U.S. would stay out of European affairs.</a:t>
            </a:r>
          </a:p>
          <a:p>
            <a:pPr>
              <a:lnSpc>
                <a:spcPct val="100000"/>
              </a:lnSpc>
            </a:pPr>
            <a:r>
              <a:rPr lang="en-US" sz="2200" dirty="0" smtClean="0"/>
              <a:t>The US  would remain neutral in wars in Europe, but if battles</a:t>
            </a:r>
          </a:p>
          <a:p>
            <a:pPr indent="0">
              <a:lnSpc>
                <a:spcPct val="100000"/>
              </a:lnSpc>
              <a:buNone/>
            </a:pPr>
            <a:r>
              <a:rPr lang="en-US" sz="2200" dirty="0"/>
              <a:t> </a:t>
            </a:r>
            <a:r>
              <a:rPr lang="en-US" sz="2200" dirty="0" smtClean="0"/>
              <a:t>   took place in the New World, the actions would be viewed as </a:t>
            </a:r>
          </a:p>
          <a:p>
            <a:pPr indent="0">
              <a:lnSpc>
                <a:spcPct val="100000"/>
              </a:lnSpc>
              <a:buNone/>
            </a:pPr>
            <a:r>
              <a:rPr lang="en-US" sz="2200" dirty="0"/>
              <a:t> </a:t>
            </a:r>
            <a:r>
              <a:rPr lang="en-US" sz="2200" dirty="0" smtClean="0"/>
              <a:t>   hostile.</a:t>
            </a:r>
            <a:endParaRPr lang="en-US" sz="2200" dirty="0" smtClean="0">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780" y="13855"/>
            <a:ext cx="3070970" cy="257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641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Sample Question</a:t>
            </a:r>
          </a:p>
        </p:txBody>
      </p:sp>
      <p:sp>
        <p:nvSpPr>
          <p:cNvPr id="251907" name="Rectangle 3"/>
          <p:cNvSpPr>
            <a:spLocks noGrp="1" noChangeArrowheads="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a:lnSpc>
                <a:spcPct val="90000"/>
              </a:lnSpc>
              <a:buFont typeface="Wingdings" pitchFamily="2" charset="2"/>
              <a:buNone/>
              <a:defRPr/>
            </a:pPr>
            <a:r>
              <a:rPr lang="en-US" sz="2400" b="1" dirty="0" smtClean="0">
                <a:effectLst/>
              </a:rPr>
              <a:t>What was the importance of the Monroe Doctrine in 1823?</a:t>
            </a:r>
          </a:p>
          <a:p>
            <a:pPr marL="609600" indent="-609600">
              <a:lnSpc>
                <a:spcPct val="90000"/>
              </a:lnSpc>
              <a:buFont typeface="Wingdings" pitchFamily="2" charset="2"/>
              <a:buAutoNum type="alphaUcPeriod"/>
              <a:defRPr/>
            </a:pPr>
            <a:r>
              <a:rPr lang="en-US" sz="1900" dirty="0" smtClean="0">
                <a:effectLst/>
              </a:rPr>
              <a:t>It reinforced tensions between pro-slavery and anti-slavery factions in the United States.</a:t>
            </a:r>
          </a:p>
          <a:p>
            <a:pPr marL="609600" indent="-609600">
              <a:lnSpc>
                <a:spcPct val="90000"/>
              </a:lnSpc>
              <a:buFont typeface="Wingdings" pitchFamily="2" charset="2"/>
              <a:buAutoNum type="alphaUcPeriod"/>
              <a:defRPr/>
            </a:pPr>
            <a:r>
              <a:rPr lang="en-US" sz="1900" dirty="0" smtClean="0">
                <a:effectLst/>
              </a:rPr>
              <a:t>It authorized the creation of a permanent professional military to defend the United States.</a:t>
            </a:r>
          </a:p>
          <a:p>
            <a:pPr marL="609600" indent="-609600">
              <a:lnSpc>
                <a:spcPct val="90000"/>
              </a:lnSpc>
              <a:buFont typeface="Wingdings" pitchFamily="2" charset="2"/>
              <a:buAutoNum type="alphaUcPeriod"/>
              <a:defRPr/>
            </a:pPr>
            <a:r>
              <a:rPr lang="en-US" sz="1900" dirty="0" smtClean="0">
                <a:effectLst/>
              </a:rPr>
              <a:t>It established the U.S. policy of preventing other nations from interfering in Latin America.</a:t>
            </a:r>
          </a:p>
          <a:p>
            <a:pPr marL="609600" indent="-609600">
              <a:lnSpc>
                <a:spcPct val="90000"/>
              </a:lnSpc>
              <a:buFont typeface="Wingdings" pitchFamily="2" charset="2"/>
              <a:buAutoNum type="alphaUcPeriod"/>
              <a:defRPr/>
            </a:pPr>
            <a:r>
              <a:rPr lang="en-US" sz="1900" dirty="0" smtClean="0">
                <a:effectLst/>
              </a:rPr>
              <a:t>It proclaimed the U.S. intention of expanding it political borders westward to the Pacific Ocean.</a:t>
            </a:r>
          </a:p>
        </p:txBody>
      </p:sp>
    </p:spTree>
    <p:extLst>
      <p:ext uri="{BB962C8B-B14F-4D97-AF65-F5344CB8AC3E}">
        <p14:creationId xmlns:p14="http://schemas.microsoft.com/office/powerpoint/2010/main" val="3876050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Answer</a:t>
            </a:r>
          </a:p>
        </p:txBody>
      </p:sp>
      <p:sp>
        <p:nvSpPr>
          <p:cNvPr id="80899"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en-US" smtClean="0">
                <a:effectLst/>
              </a:rPr>
              <a:t>C. It established the U.S. policy of preventing other nations from interfering in Latin America.</a:t>
            </a:r>
          </a:p>
          <a:p>
            <a:pPr>
              <a:buFont typeface="Wingdings" pitchFamily="2" charset="2"/>
              <a:buNone/>
            </a:pPr>
            <a:endParaRPr lang="en-US" smtClean="0">
              <a:effectLst/>
            </a:endParaRPr>
          </a:p>
        </p:txBody>
      </p:sp>
    </p:spTree>
    <p:extLst>
      <p:ext uri="{BB962C8B-B14F-4D97-AF65-F5344CB8AC3E}">
        <p14:creationId xmlns:p14="http://schemas.microsoft.com/office/powerpoint/2010/main" val="339313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Sample Question</a:t>
            </a:r>
          </a:p>
        </p:txBody>
      </p:sp>
      <p:sp>
        <p:nvSpPr>
          <p:cNvPr id="81923" name="Rectangle 3"/>
          <p:cNvSpPr>
            <a:spLocks noGrp="1" noChangeArrowheads="1"/>
          </p:cNvSpPr>
          <p:nvPr>
            <p:ph idx="1"/>
          </p:nvPr>
        </p:nvSpPr>
        <p:spPr>
          <a:xfrm>
            <a:off x="1371600" y="2362200"/>
            <a:ext cx="64008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609600" indent="-609600">
              <a:lnSpc>
                <a:spcPct val="90000"/>
              </a:lnSpc>
              <a:buFont typeface="Wingdings" pitchFamily="2" charset="2"/>
              <a:buNone/>
            </a:pPr>
            <a:r>
              <a:rPr lang="en-US" dirty="0" smtClean="0">
                <a:effectLst/>
              </a:rPr>
              <a:t>Use this quote to answer the question:</a:t>
            </a:r>
          </a:p>
          <a:p>
            <a:pPr marL="609600" indent="-609600">
              <a:lnSpc>
                <a:spcPct val="90000"/>
              </a:lnSpc>
              <a:buFont typeface="Wingdings" pitchFamily="2" charset="2"/>
              <a:buNone/>
            </a:pPr>
            <a:r>
              <a:rPr lang="en-US" sz="2000" i="1" dirty="0" smtClean="0">
                <a:effectLst/>
              </a:rPr>
              <a:t>         “British cruisers have been in the continued practice of violating the American flag on the great highway of nations, and of seizing and carrying off person sailing under it…”</a:t>
            </a:r>
          </a:p>
          <a:p>
            <a:pPr marL="609600" indent="-609600">
              <a:lnSpc>
                <a:spcPct val="90000"/>
              </a:lnSpc>
              <a:buFont typeface="Wingdings" pitchFamily="2" charset="2"/>
              <a:buNone/>
            </a:pPr>
            <a:r>
              <a:rPr lang="en-US" sz="2000" i="1" dirty="0" smtClean="0">
                <a:effectLst/>
              </a:rPr>
              <a:t>				              -President James Madison, </a:t>
            </a:r>
          </a:p>
          <a:p>
            <a:pPr marL="609600" indent="-609600">
              <a:lnSpc>
                <a:spcPct val="90000"/>
              </a:lnSpc>
              <a:buFont typeface="Wingdings" pitchFamily="2" charset="2"/>
              <a:buNone/>
            </a:pPr>
            <a:r>
              <a:rPr lang="en-US" sz="2000" i="1" dirty="0" smtClean="0">
                <a:effectLst/>
              </a:rPr>
              <a:t>				                in a message to Congress</a:t>
            </a:r>
          </a:p>
          <a:p>
            <a:pPr marL="609600" indent="-609600">
              <a:lnSpc>
                <a:spcPct val="90000"/>
              </a:lnSpc>
              <a:buFont typeface="Wingdings" pitchFamily="2" charset="2"/>
              <a:buNone/>
            </a:pPr>
            <a:endParaRPr lang="en-US" sz="2000" i="1" dirty="0" smtClean="0">
              <a:effectLst/>
            </a:endParaRPr>
          </a:p>
          <a:p>
            <a:pPr marL="609600" indent="-609600">
              <a:lnSpc>
                <a:spcPct val="90000"/>
              </a:lnSpc>
              <a:buFont typeface="Wingdings" pitchFamily="2" charset="2"/>
              <a:buNone/>
            </a:pPr>
            <a:r>
              <a:rPr lang="en-US" sz="2000" b="1" dirty="0" smtClean="0">
                <a:effectLst/>
              </a:rPr>
              <a:t>What resulted from the actions described by President Madison in the quotation?</a:t>
            </a:r>
          </a:p>
          <a:p>
            <a:pPr marL="609600" indent="-609600">
              <a:lnSpc>
                <a:spcPct val="90000"/>
              </a:lnSpc>
              <a:buFont typeface="Wingdings" pitchFamily="2" charset="2"/>
              <a:buAutoNum type="alphaUcPeriod"/>
            </a:pPr>
            <a:r>
              <a:rPr lang="en-US" sz="2000" dirty="0" smtClean="0">
                <a:effectLst/>
              </a:rPr>
              <a:t>The beginning of the War of 1812</a:t>
            </a:r>
          </a:p>
          <a:p>
            <a:pPr marL="609600" indent="-609600">
              <a:lnSpc>
                <a:spcPct val="90000"/>
              </a:lnSpc>
              <a:buFont typeface="Wingdings" pitchFamily="2" charset="2"/>
              <a:buAutoNum type="alphaUcPeriod"/>
            </a:pPr>
            <a:r>
              <a:rPr lang="en-US" sz="2000" dirty="0" smtClean="0">
                <a:effectLst/>
              </a:rPr>
              <a:t>The outbreak of the Revolutionary War</a:t>
            </a:r>
          </a:p>
          <a:p>
            <a:pPr marL="609600" indent="-609600">
              <a:lnSpc>
                <a:spcPct val="90000"/>
              </a:lnSpc>
              <a:buFont typeface="Wingdings" pitchFamily="2" charset="2"/>
              <a:buAutoNum type="alphaUcPeriod"/>
            </a:pPr>
            <a:r>
              <a:rPr lang="en-US" sz="2000" dirty="0" smtClean="0">
                <a:effectLst/>
              </a:rPr>
              <a:t>The signing of the Treaty of Paris of 1783</a:t>
            </a:r>
          </a:p>
          <a:p>
            <a:pPr marL="609600" indent="-609600">
              <a:lnSpc>
                <a:spcPct val="90000"/>
              </a:lnSpc>
              <a:buFont typeface="Wingdings" pitchFamily="2" charset="2"/>
              <a:buAutoNum type="alphaUcPeriod"/>
            </a:pPr>
            <a:r>
              <a:rPr lang="en-US" sz="2000" dirty="0" smtClean="0">
                <a:effectLst/>
              </a:rPr>
              <a:t>The adoption of the Articles of Confederation</a:t>
            </a:r>
          </a:p>
          <a:p>
            <a:pPr marL="609600" indent="-609600">
              <a:lnSpc>
                <a:spcPct val="90000"/>
              </a:lnSpc>
              <a:buFont typeface="Wingdings" pitchFamily="2" charset="2"/>
              <a:buNone/>
            </a:pPr>
            <a:endParaRPr lang="en-US" dirty="0" smtClean="0">
              <a:effectLst/>
            </a:endParaRPr>
          </a:p>
        </p:txBody>
      </p:sp>
    </p:spTree>
    <p:extLst>
      <p:ext uri="{BB962C8B-B14F-4D97-AF65-F5344CB8AC3E}">
        <p14:creationId xmlns:p14="http://schemas.microsoft.com/office/powerpoint/2010/main" val="3833104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Answer</a:t>
            </a:r>
          </a:p>
        </p:txBody>
      </p:sp>
      <p:sp>
        <p:nvSpPr>
          <p:cNvPr id="82947"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A. The beginning of the War of 1812</a:t>
            </a:r>
          </a:p>
          <a:p>
            <a:endParaRPr lang="en-US" smtClean="0">
              <a:effectLst/>
            </a:endParaRPr>
          </a:p>
        </p:txBody>
      </p:sp>
    </p:spTree>
    <p:extLst>
      <p:ext uri="{BB962C8B-B14F-4D97-AF65-F5344CB8AC3E}">
        <p14:creationId xmlns:p14="http://schemas.microsoft.com/office/powerpoint/2010/main" val="4190772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371600" y="1371600"/>
            <a:ext cx="6400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100" b="1" dirty="0" smtClean="0">
                <a:effectLst/>
              </a:rPr>
              <a:t>Industrial Revolution</a:t>
            </a:r>
            <a:r>
              <a:rPr lang="en-US" dirty="0" smtClean="0">
                <a:effectLst/>
              </a:rPr>
              <a:t/>
            </a:r>
            <a:br>
              <a:rPr lang="en-US" dirty="0" smtClean="0">
                <a:effectLst/>
              </a:rPr>
            </a:br>
            <a:r>
              <a:rPr lang="en-US" dirty="0" smtClean="0"/>
              <a:t>Standard 7</a:t>
            </a:r>
            <a:endParaRPr lang="en-US" dirty="0" smtClean="0">
              <a:effectLst/>
            </a:endParaRPr>
          </a:p>
        </p:txBody>
      </p:sp>
      <p:sp>
        <p:nvSpPr>
          <p:cNvPr id="83971" name="Rectangle 3"/>
          <p:cNvSpPr>
            <a:spLocks noGrp="1" noChangeArrowheads="1"/>
          </p:cNvSpPr>
          <p:nvPr>
            <p:ph idx="1"/>
          </p:nvPr>
        </p:nvSpPr>
        <p:spPr>
          <a:xfrm>
            <a:off x="838200" y="1752600"/>
            <a:ext cx="75438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endParaRPr lang="en-US" dirty="0" smtClean="0">
              <a:effectLst/>
            </a:endParaRPr>
          </a:p>
          <a:p>
            <a:pPr>
              <a:lnSpc>
                <a:spcPct val="100000"/>
              </a:lnSpc>
            </a:pPr>
            <a:r>
              <a:rPr lang="en-US" sz="2200" dirty="0" smtClean="0"/>
              <a:t>Industrial revolution is the name given to the period in the 19</a:t>
            </a:r>
            <a:r>
              <a:rPr lang="en-US" sz="2200" baseline="30000" dirty="0" smtClean="0"/>
              <a:t>th</a:t>
            </a:r>
            <a:r>
              <a:rPr lang="en-US" sz="2200" dirty="0" smtClean="0"/>
              <a:t> century</a:t>
            </a:r>
          </a:p>
          <a:p>
            <a:pPr indent="0">
              <a:lnSpc>
                <a:spcPct val="100000"/>
              </a:lnSpc>
              <a:buNone/>
            </a:pPr>
            <a:r>
              <a:rPr lang="en-US" sz="2200" dirty="0"/>
              <a:t> </a:t>
            </a:r>
            <a:r>
              <a:rPr lang="en-US" sz="2200" dirty="0" smtClean="0"/>
              <a:t>    when power driven machines replaced workers using hand tools.</a:t>
            </a:r>
          </a:p>
          <a:p>
            <a:pPr>
              <a:lnSpc>
                <a:spcPct val="100000"/>
              </a:lnSpc>
            </a:pPr>
            <a:r>
              <a:rPr lang="en-US" sz="2200" dirty="0" smtClean="0">
                <a:effectLst/>
              </a:rPr>
              <a:t>Eli Whitney, Inventor</a:t>
            </a:r>
          </a:p>
          <a:p>
            <a:pPr lvl="1"/>
            <a:r>
              <a:rPr lang="en-US" sz="2200" dirty="0" smtClean="0">
                <a:effectLst/>
              </a:rPr>
              <a:t>Interchangeable parts: aided growth of industry in the North</a:t>
            </a:r>
          </a:p>
          <a:p>
            <a:pPr lvl="1"/>
            <a:r>
              <a:rPr lang="en-US" sz="2200" dirty="0" smtClean="0">
                <a:effectLst/>
              </a:rPr>
              <a:t>Cotton gin: aided growth of cotton as the main cash crop of the South</a:t>
            </a:r>
          </a:p>
          <a:p>
            <a:pPr lvl="1"/>
            <a:r>
              <a:rPr lang="en-US" sz="2200" dirty="0" smtClean="0"/>
              <a:t>Cotton gin processed more cotton in a day than a person working by hand.</a:t>
            </a:r>
          </a:p>
          <a:p>
            <a:pPr lvl="1"/>
            <a:r>
              <a:rPr lang="en-US" sz="2200" dirty="0" smtClean="0">
                <a:effectLst/>
              </a:rPr>
              <a:t>Greatly raised cotton profits.</a:t>
            </a:r>
          </a:p>
          <a:p>
            <a:pPr lvl="1"/>
            <a:r>
              <a:rPr lang="en-US" sz="2200" dirty="0" smtClean="0"/>
              <a:t>Unskilled slaves were often put to work running the cotton gin in southern states</a:t>
            </a:r>
            <a:r>
              <a:rPr lang="en-US" dirty="0" smtClean="0"/>
              <a:t>.</a:t>
            </a:r>
            <a:endParaRPr lang="en-US" dirty="0" smtClean="0">
              <a:effectLst/>
            </a:endParaRPr>
          </a:p>
          <a:p>
            <a:pPr lvl="1"/>
            <a:endParaRPr lang="en-US" dirty="0" smtClean="0">
              <a:effectLst/>
            </a:endParaRPr>
          </a:p>
          <a:p>
            <a:pPr>
              <a:buFont typeface="Wingdings" pitchFamily="2" charset="2"/>
              <a:buNone/>
            </a:pPr>
            <a:endParaRPr lang="en-US" dirty="0" smtClean="0">
              <a:effectLst/>
            </a:endParaRPr>
          </a:p>
        </p:txBody>
      </p:sp>
      <p:pic>
        <p:nvPicPr>
          <p:cNvPr id="83972" name="Picture 6" descr="MCj038395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80" y="0"/>
            <a:ext cx="15843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540" y="228600"/>
            <a:ext cx="1539460" cy="148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376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ffectLst/>
              </a:rPr>
              <a:t>Manifest Destiny</a:t>
            </a:r>
          </a:p>
        </p:txBody>
      </p:sp>
      <p:sp>
        <p:nvSpPr>
          <p:cNvPr id="205827" name="Rectangle 3"/>
          <p:cNvSpPr>
            <a:spLocks noGrp="1" noChangeArrowheads="1"/>
          </p:cNvSpPr>
          <p:nvPr>
            <p:ph idx="1"/>
          </p:nvPr>
        </p:nvSpPr>
        <p:spPr>
          <a:xfrm>
            <a:off x="762000" y="2133600"/>
            <a:ext cx="7620000" cy="3733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285750" indent="-285750">
              <a:defRPr/>
            </a:pPr>
            <a:r>
              <a:rPr lang="en-US" dirty="0" smtClean="0">
                <a:effectLst/>
              </a:rPr>
              <a:t>Between 1800 &amp; 1860 the US more than doubled in size and states increased from 16 to 33.</a:t>
            </a:r>
          </a:p>
          <a:p>
            <a:pPr marL="285750" indent="-285750">
              <a:defRPr/>
            </a:pPr>
            <a:r>
              <a:rPr lang="en-US" dirty="0" smtClean="0"/>
              <a:t>Motivation for America’s westward growth</a:t>
            </a:r>
          </a:p>
          <a:p>
            <a:pPr marL="1028700" lvl="1" indent="-285750">
              <a:defRPr/>
            </a:pPr>
            <a:r>
              <a:rPr lang="en-US" dirty="0" smtClean="0">
                <a:effectLst/>
              </a:rPr>
              <a:t>The desire for Americans to own their own land.</a:t>
            </a:r>
          </a:p>
          <a:p>
            <a:pPr marL="1028700" lvl="1" indent="-285750">
              <a:defRPr/>
            </a:pPr>
            <a:r>
              <a:rPr lang="en-US" dirty="0" smtClean="0"/>
              <a:t>Discovery of gold and other valuable resources</a:t>
            </a:r>
          </a:p>
          <a:p>
            <a:pPr marL="1028700" lvl="1" indent="-285750">
              <a:defRPr/>
            </a:pPr>
            <a:r>
              <a:rPr lang="en-US" dirty="0" smtClean="0">
                <a:effectLst/>
              </a:rPr>
              <a:t>The Belief that the US was destined to stretch across North America, “from sea to shining sea.”</a:t>
            </a:r>
          </a:p>
          <a:p>
            <a:pPr marL="285750" indent="-285750">
              <a:defRPr/>
            </a:pPr>
            <a:r>
              <a:rPr lang="en-US" dirty="0" smtClean="0">
                <a:effectLst/>
              </a:rPr>
              <a:t> Territory's gained</a:t>
            </a:r>
          </a:p>
          <a:p>
            <a:pPr lvl="1">
              <a:defRPr/>
            </a:pPr>
            <a:r>
              <a:rPr lang="en-US" dirty="0" smtClean="0">
                <a:effectLst/>
              </a:rPr>
              <a:t>1845: Texas annexation</a:t>
            </a:r>
          </a:p>
          <a:p>
            <a:pPr lvl="1">
              <a:defRPr/>
            </a:pPr>
            <a:r>
              <a:rPr lang="en-US" dirty="0" smtClean="0">
                <a:effectLst/>
              </a:rPr>
              <a:t>1846: Oregon Country (divided with Britain)</a:t>
            </a:r>
          </a:p>
          <a:p>
            <a:pPr lvl="1">
              <a:defRPr/>
            </a:pPr>
            <a:r>
              <a:rPr lang="en-US" dirty="0" smtClean="0">
                <a:effectLst/>
              </a:rPr>
              <a:t>1848: Mexican Cession (resulted from Mexican War)</a:t>
            </a:r>
          </a:p>
        </p:txBody>
      </p:sp>
    </p:spTree>
    <p:extLst>
      <p:ext uri="{BB962C8B-B14F-4D97-AF65-F5344CB8AC3E}">
        <p14:creationId xmlns:p14="http://schemas.microsoft.com/office/powerpoint/2010/main" val="3291760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ffectLst/>
            </a:endParaRPr>
          </a:p>
        </p:txBody>
      </p:sp>
      <p:sp>
        <p:nvSpPr>
          <p:cNvPr id="86019"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ffectLst/>
            </a:endParaRPr>
          </a:p>
        </p:txBody>
      </p:sp>
      <p:pic>
        <p:nvPicPr>
          <p:cNvPr id="86020" name="Picture 5" descr="westward-expansion-map-6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45126"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402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ffectLst/>
              </a:rPr>
              <a:t>Reform Movements</a:t>
            </a:r>
          </a:p>
        </p:txBody>
      </p:sp>
      <p:sp>
        <p:nvSpPr>
          <p:cNvPr id="87043"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ffectLst/>
              </a:rPr>
              <a:t>Temperance: </a:t>
            </a:r>
            <a:r>
              <a:rPr lang="en-US" dirty="0" smtClean="0">
                <a:effectLst/>
              </a:rPr>
              <a:t>campaign to reduce, or “temper” the use of alcohol</a:t>
            </a:r>
          </a:p>
          <a:p>
            <a:r>
              <a:rPr lang="en-US" b="1" dirty="0" smtClean="0">
                <a:effectLst/>
              </a:rPr>
              <a:t>Abolition</a:t>
            </a:r>
            <a:r>
              <a:rPr lang="en-US" dirty="0" smtClean="0">
                <a:effectLst/>
              </a:rPr>
              <a:t>: campaign to abolish (end) slavery</a:t>
            </a:r>
          </a:p>
          <a:p>
            <a:r>
              <a:rPr lang="en-US" b="1" dirty="0" smtClean="0">
                <a:effectLst/>
              </a:rPr>
              <a:t>Education</a:t>
            </a:r>
            <a:r>
              <a:rPr lang="en-US" dirty="0" smtClean="0">
                <a:effectLst/>
              </a:rPr>
              <a:t>: effort to support the funding of public education</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050" y="3886200"/>
            <a:ext cx="2038350" cy="240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19600"/>
            <a:ext cx="2911888" cy="184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419600"/>
            <a:ext cx="2743200" cy="2050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432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b="1" dirty="0" smtClean="0"/>
              <a:t>Domain II</a:t>
            </a:r>
            <a:r>
              <a:rPr lang="en-US" dirty="0" smtClean="0"/>
              <a:t/>
            </a:r>
            <a:br>
              <a:rPr lang="en-US" dirty="0" smtClean="0"/>
            </a:br>
            <a:r>
              <a:rPr lang="en-US" dirty="0" smtClean="0"/>
              <a:t>Standards 6 - 10</a:t>
            </a:r>
            <a:endParaRPr lang="en-US" dirty="0"/>
          </a:p>
        </p:txBody>
      </p:sp>
      <p:sp>
        <p:nvSpPr>
          <p:cNvPr id="3" name="Content Placeholder 2"/>
          <p:cNvSpPr>
            <a:spLocks noGrp="1"/>
          </p:cNvSpPr>
          <p:nvPr>
            <p:ph idx="1"/>
          </p:nvPr>
        </p:nvSpPr>
        <p:spPr>
          <a:xfrm>
            <a:off x="838200" y="2119257"/>
            <a:ext cx="7315200" cy="3603812"/>
          </a:xfrm>
        </p:spPr>
        <p:txBody>
          <a:bodyPr>
            <a:normAutofit lnSpcReduction="10000"/>
          </a:bodyPr>
          <a:lstStyle/>
          <a:p>
            <a:r>
              <a:rPr lang="en-US" sz="2800" dirty="0" smtClean="0"/>
              <a:t>Impact of territorial expansion and growth of </a:t>
            </a:r>
          </a:p>
          <a:p>
            <a:pPr indent="0">
              <a:buNone/>
            </a:pPr>
            <a:r>
              <a:rPr lang="en-US" sz="2800" dirty="0"/>
              <a:t> </a:t>
            </a:r>
            <a:r>
              <a:rPr lang="en-US" sz="2800" dirty="0" smtClean="0"/>
              <a:t>   the U.S.</a:t>
            </a:r>
          </a:p>
          <a:p>
            <a:r>
              <a:rPr lang="en-US" sz="2800" dirty="0" smtClean="0"/>
              <a:t>North &amp; South division before the Civil War</a:t>
            </a:r>
          </a:p>
          <a:p>
            <a:r>
              <a:rPr lang="en-US" sz="2800" dirty="0" smtClean="0"/>
              <a:t>Key Events and issues relating to the Civil War</a:t>
            </a:r>
          </a:p>
          <a:p>
            <a:r>
              <a:rPr lang="en-US" sz="2800" dirty="0" smtClean="0"/>
              <a:t>Key elements of Reconstruction </a:t>
            </a:r>
          </a:p>
          <a:p>
            <a:endParaRPr lang="en-US" dirty="0" smtClean="0"/>
          </a:p>
          <a:p>
            <a:endParaRPr lang="en-US" dirty="0"/>
          </a:p>
        </p:txBody>
      </p:sp>
    </p:spTree>
    <p:extLst>
      <p:ext uri="{BB962C8B-B14F-4D97-AF65-F5344CB8AC3E}">
        <p14:creationId xmlns:p14="http://schemas.microsoft.com/office/powerpoint/2010/main" val="67337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12954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ffectLst/>
              </a:rPr>
              <a:t>Women’s Suffrage</a:t>
            </a:r>
          </a:p>
        </p:txBody>
      </p:sp>
      <p:sp>
        <p:nvSpPr>
          <p:cNvPr id="88067" name="Rectangle 3"/>
          <p:cNvSpPr>
            <a:spLocks noGrp="1" noChangeArrowheads="1"/>
          </p:cNvSpPr>
          <p:nvPr>
            <p:ph idx="1"/>
          </p:nvPr>
        </p:nvSpPr>
        <p:spPr>
          <a:xfrm>
            <a:off x="734134" y="2178627"/>
            <a:ext cx="7647866"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120000"/>
              </a:lnSpc>
            </a:pPr>
            <a:r>
              <a:rPr lang="en-US" sz="2200" dirty="0" smtClean="0">
                <a:effectLst/>
              </a:rPr>
              <a:t>Women’s Rights convention held in Seneca Falls, NY.</a:t>
            </a:r>
          </a:p>
          <a:p>
            <a:pPr>
              <a:lnSpc>
                <a:spcPct val="120000"/>
              </a:lnSpc>
            </a:pPr>
            <a:r>
              <a:rPr lang="en-US" sz="2200" dirty="0" smtClean="0">
                <a:effectLst/>
              </a:rPr>
              <a:t>Elizabeth Cady Stanton, leading advocate for the full rights of </a:t>
            </a:r>
          </a:p>
          <a:p>
            <a:pPr indent="0">
              <a:lnSpc>
                <a:spcPct val="120000"/>
              </a:lnSpc>
              <a:buNone/>
            </a:pPr>
            <a:r>
              <a:rPr lang="en-US" sz="2200" dirty="0" smtClean="0"/>
              <a:t>    </a:t>
            </a:r>
            <a:r>
              <a:rPr lang="en-US" sz="2200" dirty="0" smtClean="0">
                <a:effectLst/>
              </a:rPr>
              <a:t>citizenship, including </a:t>
            </a:r>
            <a:r>
              <a:rPr lang="en-US" sz="2200" dirty="0"/>
              <a:t>v</a:t>
            </a:r>
            <a:r>
              <a:rPr lang="en-US" sz="2200" dirty="0" smtClean="0">
                <a:effectLst/>
              </a:rPr>
              <a:t>oting rights, parental and custodial rights.</a:t>
            </a:r>
          </a:p>
          <a:p>
            <a:pPr>
              <a:lnSpc>
                <a:spcPct val="120000"/>
              </a:lnSpc>
            </a:pPr>
            <a:r>
              <a:rPr lang="en-US" sz="2200" dirty="0" smtClean="0">
                <a:effectLst/>
              </a:rPr>
              <a:t>Main issue: </a:t>
            </a:r>
            <a:r>
              <a:rPr lang="en-US" sz="2200" b="1" dirty="0" smtClean="0">
                <a:effectLst/>
              </a:rPr>
              <a:t>Women’s Suffrage</a:t>
            </a:r>
          </a:p>
          <a:p>
            <a:pPr>
              <a:lnSpc>
                <a:spcPct val="120000"/>
              </a:lnSpc>
            </a:pPr>
            <a:r>
              <a:rPr lang="en-US" sz="2200" b="1" dirty="0" smtClean="0"/>
              <a:t>Seneca Falls Convention </a:t>
            </a:r>
            <a:r>
              <a:rPr lang="en-US" sz="2200" dirty="0" smtClean="0"/>
              <a:t>is the event that marked the </a:t>
            </a:r>
          </a:p>
          <a:p>
            <a:pPr indent="0">
              <a:lnSpc>
                <a:spcPct val="120000"/>
              </a:lnSpc>
              <a:buNone/>
            </a:pPr>
            <a:r>
              <a:rPr lang="en-US" sz="2200" dirty="0"/>
              <a:t> </a:t>
            </a:r>
            <a:r>
              <a:rPr lang="en-US" sz="2200" dirty="0" smtClean="0"/>
              <a:t>    beginning of organized efforts by women in the US to </a:t>
            </a:r>
          </a:p>
          <a:p>
            <a:pPr indent="0">
              <a:lnSpc>
                <a:spcPct val="120000"/>
              </a:lnSpc>
              <a:buNone/>
            </a:pPr>
            <a:r>
              <a:rPr lang="en-US" sz="2200" dirty="0"/>
              <a:t> </a:t>
            </a:r>
            <a:r>
              <a:rPr lang="en-US" sz="2200" dirty="0" smtClean="0"/>
              <a:t>    gain civil rights equal to those of men.</a:t>
            </a:r>
            <a:endParaRPr lang="en-US" sz="2200" dirty="0" smtClean="0">
              <a:effectLst/>
            </a:endParaRPr>
          </a:p>
          <a:p>
            <a:endParaRPr lang="en-US" dirty="0" smtClean="0">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52400"/>
            <a:ext cx="20193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0250" y="3657600"/>
            <a:ext cx="1863750" cy="271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276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95375" y="1323975"/>
            <a:ext cx="6400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b="1" dirty="0" err="1" smtClean="0">
                <a:effectLst/>
              </a:rPr>
              <a:t>Jacksonian</a:t>
            </a:r>
            <a:r>
              <a:rPr lang="en-US" b="1" dirty="0" smtClean="0">
                <a:effectLst/>
              </a:rPr>
              <a:t> Democracy</a:t>
            </a:r>
          </a:p>
        </p:txBody>
      </p:sp>
      <p:sp>
        <p:nvSpPr>
          <p:cNvPr id="89091" name="Rectangle 3"/>
          <p:cNvSpPr>
            <a:spLocks noGrp="1" noChangeArrowheads="1"/>
          </p:cNvSpPr>
          <p:nvPr>
            <p:ph idx="1"/>
          </p:nvPr>
        </p:nvSpPr>
        <p:spPr>
          <a:xfrm>
            <a:off x="685800" y="2362200"/>
            <a:ext cx="7839202"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90000"/>
              </a:lnSpc>
            </a:pPr>
            <a:r>
              <a:rPr lang="en-US" sz="2400" dirty="0" smtClean="0">
                <a:effectLst/>
              </a:rPr>
              <a:t>Sought a stronger presidency and executive branch, and</a:t>
            </a:r>
          </a:p>
          <a:p>
            <a:pPr indent="0">
              <a:lnSpc>
                <a:spcPct val="90000"/>
              </a:lnSpc>
              <a:buNone/>
            </a:pPr>
            <a:r>
              <a:rPr lang="en-US" sz="2400" dirty="0"/>
              <a:t> </a:t>
            </a:r>
            <a:r>
              <a:rPr lang="en-US" sz="2400" dirty="0" smtClean="0"/>
              <a:t>  </a:t>
            </a:r>
            <a:r>
              <a:rPr lang="en-US" sz="2400" dirty="0" smtClean="0">
                <a:effectLst/>
              </a:rPr>
              <a:t> a weaker congress.</a:t>
            </a:r>
          </a:p>
          <a:p>
            <a:pPr>
              <a:lnSpc>
                <a:spcPct val="90000"/>
              </a:lnSpc>
            </a:pPr>
            <a:r>
              <a:rPr lang="en-US" sz="2400" dirty="0" smtClean="0"/>
              <a:t>Broadened public participation in government.</a:t>
            </a:r>
            <a:endParaRPr lang="en-US" sz="2400" dirty="0" smtClean="0">
              <a:effectLst/>
            </a:endParaRPr>
          </a:p>
          <a:p>
            <a:pPr>
              <a:lnSpc>
                <a:spcPct val="90000"/>
              </a:lnSpc>
            </a:pPr>
            <a:r>
              <a:rPr lang="en-US" sz="2400" dirty="0" smtClean="0">
                <a:effectLst/>
              </a:rPr>
              <a:t>Expanding voting rights</a:t>
            </a:r>
          </a:p>
          <a:p>
            <a:pPr lvl="1">
              <a:lnSpc>
                <a:spcPct val="90000"/>
              </a:lnSpc>
            </a:pPr>
            <a:r>
              <a:rPr lang="en-US" sz="2000" dirty="0" smtClean="0">
                <a:effectLst/>
              </a:rPr>
              <a:t>Non-property owners could vote by 1828</a:t>
            </a:r>
          </a:p>
          <a:p>
            <a:pPr lvl="1">
              <a:lnSpc>
                <a:spcPct val="90000"/>
              </a:lnSpc>
            </a:pPr>
            <a:r>
              <a:rPr lang="en-US" sz="2000" dirty="0" smtClean="0">
                <a:effectLst/>
              </a:rPr>
              <a:t>Now all adult white males could vote</a:t>
            </a:r>
          </a:p>
          <a:p>
            <a:pPr lvl="1">
              <a:lnSpc>
                <a:spcPct val="90000"/>
              </a:lnSpc>
            </a:pPr>
            <a:r>
              <a:rPr lang="en-US" sz="2000" dirty="0" smtClean="0">
                <a:effectLst/>
              </a:rPr>
              <a:t>Most supported Andrew Jackson, the symbol of the “common man”</a:t>
            </a:r>
          </a:p>
          <a:p>
            <a:pPr lvl="1">
              <a:lnSpc>
                <a:spcPct val="90000"/>
              </a:lnSpc>
            </a:pPr>
            <a:r>
              <a:rPr lang="en-US" sz="2000" dirty="0" smtClean="0">
                <a:effectLst/>
              </a:rPr>
              <a:t>Popular votes counted for the first time in 1828</a:t>
            </a:r>
          </a:p>
          <a:p>
            <a:pPr lvl="1">
              <a:lnSpc>
                <a:spcPct val="90000"/>
              </a:lnSpc>
            </a:pPr>
            <a:r>
              <a:rPr lang="en-US" sz="2000" dirty="0" smtClean="0">
                <a:effectLst/>
              </a:rPr>
              <a:t>Increased suffrage led to increased nationalism</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113" y="34636"/>
            <a:ext cx="1521772" cy="1565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014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0"/>
            <a:ext cx="6400800" cy="685800"/>
          </a:xfrm>
        </p:spPr>
        <p:txBody>
          <a:bodyPr>
            <a:normAutofit fontScale="90000"/>
          </a:bodyPr>
          <a:lstStyle/>
          <a:p>
            <a:r>
              <a:rPr lang="en-US" b="1" dirty="0" smtClean="0"/>
              <a:t>American Nationalism</a:t>
            </a:r>
            <a:endParaRPr lang="en-US" b="1" dirty="0"/>
          </a:p>
        </p:txBody>
      </p:sp>
      <p:sp>
        <p:nvSpPr>
          <p:cNvPr id="3" name="Content Placeholder 2"/>
          <p:cNvSpPr>
            <a:spLocks noGrp="1"/>
          </p:cNvSpPr>
          <p:nvPr>
            <p:ph idx="1"/>
          </p:nvPr>
        </p:nvSpPr>
        <p:spPr>
          <a:xfrm>
            <a:off x="762000" y="2438400"/>
            <a:ext cx="7620000" cy="3048001"/>
          </a:xfrm>
        </p:spPr>
        <p:txBody>
          <a:bodyPr>
            <a:normAutofit lnSpcReduction="10000"/>
          </a:bodyPr>
          <a:lstStyle/>
          <a:p>
            <a:r>
              <a:rPr lang="en-US" sz="2400" dirty="0" smtClean="0"/>
              <a:t>Americans believed their nation was different from,</a:t>
            </a:r>
          </a:p>
          <a:p>
            <a:pPr indent="0">
              <a:buNone/>
            </a:pPr>
            <a:r>
              <a:rPr lang="en-US" sz="2400" dirty="0"/>
              <a:t> </a:t>
            </a:r>
            <a:r>
              <a:rPr lang="en-US" sz="2400" dirty="0" smtClean="0"/>
              <a:t>  and </a:t>
            </a:r>
            <a:r>
              <a:rPr lang="en-US" sz="2400" b="1" dirty="0" smtClean="0"/>
              <a:t>superio</a:t>
            </a:r>
            <a:r>
              <a:rPr lang="en-US" sz="2400" dirty="0" smtClean="0"/>
              <a:t>r to, other nations.</a:t>
            </a:r>
          </a:p>
          <a:p>
            <a:r>
              <a:rPr lang="en-US" sz="2400" dirty="0" smtClean="0"/>
              <a:t>Most Americans of the time </a:t>
            </a:r>
            <a:r>
              <a:rPr lang="en-US" sz="2400" b="1" dirty="0" smtClean="0"/>
              <a:t>shared</a:t>
            </a:r>
            <a:r>
              <a:rPr lang="en-US" sz="2400" dirty="0" smtClean="0"/>
              <a:t> the Protestant </a:t>
            </a:r>
          </a:p>
          <a:p>
            <a:pPr indent="0">
              <a:buNone/>
            </a:pPr>
            <a:r>
              <a:rPr lang="en-US" sz="2400" dirty="0"/>
              <a:t> </a:t>
            </a:r>
            <a:r>
              <a:rPr lang="en-US" sz="2400" dirty="0" smtClean="0"/>
              <a:t>   religion and English language, ancestry, and culture.</a:t>
            </a:r>
          </a:p>
          <a:p>
            <a:r>
              <a:rPr lang="en-US" sz="2400" dirty="0" smtClean="0"/>
              <a:t>Altogether, these beliefs comprise </a:t>
            </a:r>
            <a:r>
              <a:rPr lang="en-US" sz="2400" b="1" dirty="0" smtClean="0"/>
              <a:t>American nationalism</a:t>
            </a:r>
            <a:r>
              <a:rPr lang="en-US" sz="2400" dirty="0" smtClean="0"/>
              <a:t>.</a:t>
            </a:r>
            <a:endParaRPr lang="en-US" sz="2400" dirty="0"/>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094" y="20782"/>
            <a:ext cx="2000905" cy="150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005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Sample Question</a:t>
            </a:r>
          </a:p>
        </p:txBody>
      </p:sp>
      <p:sp>
        <p:nvSpPr>
          <p:cNvPr id="90115"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buFont typeface="Wingdings" pitchFamily="2" charset="2"/>
              <a:buNone/>
            </a:pPr>
            <a:r>
              <a:rPr lang="en-US" b="1" smtClean="0">
                <a:effectLst/>
              </a:rPr>
              <a:t>Which term BEST describes the period during which white male suffrage greatly expanded in the United States?</a:t>
            </a:r>
          </a:p>
          <a:p>
            <a:pPr marL="609600" indent="-609600">
              <a:buFont typeface="Wingdings" pitchFamily="2" charset="2"/>
              <a:buAutoNum type="alphaUcPeriod"/>
            </a:pPr>
            <a:r>
              <a:rPr lang="en-US" smtClean="0">
                <a:effectLst/>
              </a:rPr>
              <a:t>Manifest Destiny</a:t>
            </a:r>
          </a:p>
          <a:p>
            <a:pPr marL="609600" indent="-609600">
              <a:buFont typeface="Wingdings" pitchFamily="2" charset="2"/>
              <a:buAutoNum type="alphaUcPeriod"/>
            </a:pPr>
            <a:r>
              <a:rPr lang="en-US" smtClean="0">
                <a:effectLst/>
              </a:rPr>
              <a:t>The Enlightenment</a:t>
            </a:r>
          </a:p>
          <a:p>
            <a:pPr marL="609600" indent="-609600">
              <a:buFont typeface="Wingdings" pitchFamily="2" charset="2"/>
              <a:buAutoNum type="alphaUcPeriod"/>
            </a:pPr>
            <a:r>
              <a:rPr lang="en-US" smtClean="0">
                <a:effectLst/>
              </a:rPr>
              <a:t>The Great Awakening</a:t>
            </a:r>
          </a:p>
          <a:p>
            <a:pPr marL="609600" indent="-609600">
              <a:buFont typeface="Wingdings" pitchFamily="2" charset="2"/>
              <a:buAutoNum type="alphaUcPeriod"/>
            </a:pPr>
            <a:r>
              <a:rPr lang="en-US" smtClean="0">
                <a:effectLst/>
              </a:rPr>
              <a:t>Jacksonian Democracy</a:t>
            </a:r>
          </a:p>
        </p:txBody>
      </p:sp>
    </p:spTree>
    <p:extLst>
      <p:ext uri="{BB962C8B-B14F-4D97-AF65-F5344CB8AC3E}">
        <p14:creationId xmlns:p14="http://schemas.microsoft.com/office/powerpoint/2010/main" val="123470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Answer:</a:t>
            </a:r>
          </a:p>
        </p:txBody>
      </p:sp>
      <p:sp>
        <p:nvSpPr>
          <p:cNvPr id="91139"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A.  Manifest Destiny</a:t>
            </a:r>
          </a:p>
        </p:txBody>
      </p:sp>
    </p:spTree>
    <p:extLst>
      <p:ext uri="{BB962C8B-B14F-4D97-AF65-F5344CB8AC3E}">
        <p14:creationId xmlns:p14="http://schemas.microsoft.com/office/powerpoint/2010/main" val="1878432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2209800"/>
            <a:ext cx="8229600" cy="2706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800" b="1" dirty="0" smtClean="0">
                <a:effectLst/>
              </a:rPr>
              <a:t>North-South Divisions Related to Westward Expansion</a:t>
            </a:r>
            <a:br>
              <a:rPr lang="en-US" sz="4800" b="1" dirty="0" smtClean="0">
                <a:effectLst/>
              </a:rPr>
            </a:br>
            <a:r>
              <a:rPr lang="en-US" sz="4800" b="1" dirty="0"/>
              <a:t/>
            </a:r>
            <a:br>
              <a:rPr lang="en-US" sz="4800" b="1" dirty="0"/>
            </a:br>
            <a:r>
              <a:rPr lang="en-US" sz="4800" b="1" dirty="0" smtClean="0"/>
              <a:t>Standard 8</a:t>
            </a:r>
            <a:endParaRPr lang="en-US" sz="4800" b="1" dirty="0" smtClean="0">
              <a:effectLst/>
            </a:endParaRPr>
          </a:p>
        </p:txBody>
      </p:sp>
      <p:pic>
        <p:nvPicPr>
          <p:cNvPr id="921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876800"/>
            <a:ext cx="2694994"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84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3" name="Rectangle 7"/>
          <p:cNvSpPr>
            <a:spLocks noGrp="1" noChangeArrowheads="1"/>
          </p:cNvSpPr>
          <p:nvPr>
            <p:ph sz="quarter" idx="13"/>
          </p:nvPr>
        </p:nvSpPr>
        <p:spPr>
          <a:xfrm>
            <a:off x="838200" y="2036618"/>
            <a:ext cx="7543800" cy="4211782"/>
          </a:xfrm>
        </p:spPr>
        <p:txBody>
          <a:bodyPr/>
          <a:lstStyle/>
          <a:p>
            <a:pPr eaLnBrk="1" hangingPunct="1">
              <a:defRPr/>
            </a:pPr>
            <a:r>
              <a:rPr lang="en-US" sz="2000" dirty="0" smtClean="0"/>
              <a:t>Key abolitionists</a:t>
            </a:r>
          </a:p>
          <a:p>
            <a:pPr lvl="1" eaLnBrk="1" hangingPunct="1">
              <a:defRPr/>
            </a:pPr>
            <a:r>
              <a:rPr lang="en-US" sz="2000" b="1" dirty="0" smtClean="0"/>
              <a:t>William Lloyd Garrison </a:t>
            </a:r>
            <a:r>
              <a:rPr lang="en-US" sz="2000" dirty="0" smtClean="0"/>
              <a:t>– writer, and editor, founded regional and national abolitionist societies.  Published and anti-slavery newspaper that printed graphic mistreatment of slaves.</a:t>
            </a:r>
          </a:p>
          <a:p>
            <a:pPr lvl="1" eaLnBrk="1" hangingPunct="1">
              <a:defRPr/>
            </a:pPr>
            <a:r>
              <a:rPr lang="en-US" sz="2000" b="1" dirty="0" smtClean="0"/>
              <a:t>Frederick Douglass </a:t>
            </a:r>
            <a:r>
              <a:rPr lang="en-US" sz="2000" dirty="0" smtClean="0"/>
              <a:t>– a former slave, traveled widely giving speeches on behalf of African Americans, women, and native Americans. Later, published his own anti-slavery newspaper.</a:t>
            </a:r>
          </a:p>
          <a:p>
            <a:pPr lvl="1" eaLnBrk="1" hangingPunct="1">
              <a:defRPr/>
            </a:pPr>
            <a:r>
              <a:rPr lang="en-US" sz="2000" b="1" dirty="0" smtClean="0"/>
              <a:t>Grimke sisters </a:t>
            </a:r>
            <a:r>
              <a:rPr lang="en-US" sz="2000" dirty="0" smtClean="0"/>
              <a:t>– southern women who lectured publicly about the evils of slavery they had seen growing up on a plantation.</a:t>
            </a:r>
          </a:p>
          <a:p>
            <a:pPr lvl="1" eaLnBrk="1" hangingPunct="1">
              <a:defRPr/>
            </a:pPr>
            <a:endParaRPr lang="en-US" dirty="0" smtClean="0"/>
          </a:p>
          <a:p>
            <a:pPr lvl="2" eaLnBrk="1" hangingPunct="1">
              <a:buFont typeface="Wingdings" pitchFamily="2" charset="2"/>
              <a:buNone/>
              <a:defRPr/>
            </a:pPr>
            <a:endParaRPr lang="en-US" dirty="0" smtClean="0"/>
          </a:p>
        </p:txBody>
      </p:sp>
      <p:sp>
        <p:nvSpPr>
          <p:cNvPr id="152584" name="Rectangle 8"/>
          <p:cNvSpPr>
            <a:spLocks noChangeArrowheads="1"/>
          </p:cNvSpPr>
          <p:nvPr/>
        </p:nvSpPr>
        <p:spPr bwMode="auto">
          <a:xfrm>
            <a:off x="1219200" y="1122218"/>
            <a:ext cx="7162800" cy="914400"/>
          </a:xfrm>
          <a:prstGeom prst="rect">
            <a:avLst/>
          </a:prstGeom>
          <a:noFill/>
          <a:ln w="12700" cap="sq">
            <a:noFill/>
            <a:miter lim="800000"/>
            <a:headEnd type="none" w="sm" len="sm"/>
            <a:tailEnd type="none" w="sm" len="sm"/>
          </a:ln>
          <a:effectLst/>
        </p:spPr>
        <p:txBody>
          <a:bodyPr wrap="square" anchor="ctr">
            <a:spAutoFit/>
          </a:bodyPr>
          <a:lstStyle/>
          <a:p>
            <a:pPr eaLnBrk="1" hangingPunct="1">
              <a:defRPr/>
            </a:pPr>
            <a:r>
              <a:rPr lang="en-US" sz="5400" b="1" dirty="0">
                <a:effectLst>
                  <a:outerShdw blurRad="38100" dist="38100" dir="2700000" algn="tl">
                    <a:srgbClr val="000000"/>
                  </a:outerShdw>
                </a:effectLst>
              </a:rPr>
              <a:t>Abolitionist Movement</a:t>
            </a:r>
          </a:p>
        </p:txBody>
      </p:sp>
    </p:spTree>
    <p:extLst>
      <p:ext uri="{BB962C8B-B14F-4D97-AF65-F5344CB8AC3E}">
        <p14:creationId xmlns:p14="http://schemas.microsoft.com/office/powerpoint/2010/main" val="211313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b="1" dirty="0" smtClean="0"/>
              <a:t>Slavery as a Major Political Issue</a:t>
            </a:r>
            <a:endParaRPr lang="en-US" b="1" dirty="0"/>
          </a:p>
        </p:txBody>
      </p:sp>
      <p:sp>
        <p:nvSpPr>
          <p:cNvPr id="3" name="Content Placeholder 2"/>
          <p:cNvSpPr>
            <a:spLocks noGrp="1"/>
          </p:cNvSpPr>
          <p:nvPr>
            <p:ph idx="1"/>
          </p:nvPr>
        </p:nvSpPr>
        <p:spPr>
          <a:xfrm>
            <a:off x="685800" y="2133600"/>
            <a:ext cx="7467600" cy="3657600"/>
          </a:xfrm>
        </p:spPr>
        <p:txBody>
          <a:bodyPr>
            <a:normAutofit fontScale="77500" lnSpcReduction="20000"/>
          </a:bodyPr>
          <a:lstStyle/>
          <a:p>
            <a:r>
              <a:rPr lang="en-US" sz="2600" dirty="0" smtClean="0"/>
              <a:t>Most white southerners opposed abolition.</a:t>
            </a:r>
          </a:p>
          <a:p>
            <a:r>
              <a:rPr lang="en-US" sz="2600" dirty="0" smtClean="0"/>
              <a:t>White writers and public speakers argued that slavery was a necessary </a:t>
            </a:r>
          </a:p>
          <a:p>
            <a:pPr indent="0">
              <a:buNone/>
            </a:pPr>
            <a:r>
              <a:rPr lang="en-US" sz="2600" dirty="0"/>
              <a:t> </a:t>
            </a:r>
            <a:r>
              <a:rPr lang="en-US" sz="2600" dirty="0" smtClean="0"/>
              <a:t>    part of life in the South.</a:t>
            </a:r>
          </a:p>
          <a:p>
            <a:r>
              <a:rPr lang="en-US" sz="2600" dirty="0" smtClean="0"/>
              <a:t>Proslavery  arguments claimed that slaves were treated better than </a:t>
            </a:r>
          </a:p>
          <a:p>
            <a:pPr indent="0">
              <a:buNone/>
            </a:pPr>
            <a:r>
              <a:rPr lang="en-US" sz="2600" dirty="0" smtClean="0"/>
              <a:t>    factory workers in the North.</a:t>
            </a:r>
          </a:p>
          <a:p>
            <a:pPr marL="342900" indent="-342900"/>
            <a:r>
              <a:rPr lang="en-US" sz="2600" dirty="0"/>
              <a:t>When settlers in the slaveholding Missouri Territory sought statehood, proslavery and antislavery politicians made slavery a central issue in national politics.</a:t>
            </a:r>
          </a:p>
          <a:p>
            <a:pPr indent="0">
              <a:buNone/>
            </a:pPr>
            <a:endParaRPr lang="en-US" sz="2200" dirty="0"/>
          </a:p>
        </p:txBody>
      </p:sp>
    </p:spTree>
    <p:extLst>
      <p:ext uri="{BB962C8B-B14F-4D97-AF65-F5344CB8AC3E}">
        <p14:creationId xmlns:p14="http://schemas.microsoft.com/office/powerpoint/2010/main" val="1674915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42950" y="1390650"/>
            <a:ext cx="6400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b="1" dirty="0" smtClean="0">
                <a:effectLst/>
              </a:rPr>
              <a:t>Missouri Compromise</a:t>
            </a:r>
          </a:p>
        </p:txBody>
      </p:sp>
      <p:sp>
        <p:nvSpPr>
          <p:cNvPr id="94211" name="Rectangle 3"/>
          <p:cNvSpPr>
            <a:spLocks noGrp="1" noChangeArrowheads="1"/>
          </p:cNvSpPr>
          <p:nvPr>
            <p:ph idx="1"/>
          </p:nvPr>
        </p:nvSpPr>
        <p:spPr>
          <a:xfrm>
            <a:off x="685800" y="2362200"/>
            <a:ext cx="76200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r>
              <a:rPr lang="en-US" sz="2800" dirty="0" smtClean="0">
                <a:effectLst/>
              </a:rPr>
              <a:t>1819 - </a:t>
            </a:r>
            <a:r>
              <a:rPr lang="en-US" sz="2400" dirty="0" smtClean="0">
                <a:effectLst/>
              </a:rPr>
              <a:t>Missouri requested admission into the Union</a:t>
            </a:r>
          </a:p>
          <a:p>
            <a:pPr indent="0">
              <a:lnSpc>
                <a:spcPct val="80000"/>
              </a:lnSpc>
              <a:buNone/>
            </a:pPr>
            <a:r>
              <a:rPr lang="en-US" sz="2400" dirty="0"/>
              <a:t> </a:t>
            </a:r>
            <a:r>
              <a:rPr lang="en-US" sz="2400" dirty="0" smtClean="0"/>
              <a:t>    </a:t>
            </a:r>
            <a:r>
              <a:rPr lang="en-US" sz="2400" dirty="0" smtClean="0">
                <a:effectLst/>
              </a:rPr>
              <a:t> as a slave state</a:t>
            </a:r>
          </a:p>
          <a:p>
            <a:pPr>
              <a:lnSpc>
                <a:spcPct val="80000"/>
              </a:lnSpc>
            </a:pPr>
            <a:r>
              <a:rPr lang="en-US" sz="2400" dirty="0"/>
              <a:t> </a:t>
            </a:r>
            <a:r>
              <a:rPr lang="en-US" sz="2400" dirty="0" smtClean="0">
                <a:effectLst/>
              </a:rPr>
              <a:t>There were an even number of slave and free states</a:t>
            </a:r>
          </a:p>
          <a:p>
            <a:pPr>
              <a:lnSpc>
                <a:spcPct val="80000"/>
              </a:lnSpc>
            </a:pPr>
            <a:r>
              <a:rPr lang="en-US" sz="2400" dirty="0"/>
              <a:t> </a:t>
            </a:r>
            <a:r>
              <a:rPr lang="en-US" sz="2400" dirty="0" smtClean="0">
                <a:effectLst/>
              </a:rPr>
              <a:t>Much congressional debate</a:t>
            </a:r>
          </a:p>
          <a:p>
            <a:pPr lvl="1">
              <a:lnSpc>
                <a:spcPct val="80000"/>
              </a:lnSpc>
            </a:pPr>
            <a:r>
              <a:rPr lang="en-US" sz="2400" dirty="0" smtClean="0">
                <a:effectLst/>
              </a:rPr>
              <a:t>1820 - </a:t>
            </a:r>
            <a:r>
              <a:rPr lang="en-US" sz="2000" b="1" dirty="0" smtClean="0">
                <a:effectLst/>
              </a:rPr>
              <a:t>Compromise</a:t>
            </a:r>
          </a:p>
          <a:p>
            <a:pPr lvl="3">
              <a:lnSpc>
                <a:spcPct val="80000"/>
              </a:lnSpc>
            </a:pPr>
            <a:r>
              <a:rPr lang="en-US" sz="1800" dirty="0" smtClean="0">
                <a:effectLst/>
              </a:rPr>
              <a:t>Maine would be admitted as a</a:t>
            </a:r>
            <a:r>
              <a:rPr lang="en-US" sz="1800" b="1" dirty="0" smtClean="0">
                <a:effectLst/>
              </a:rPr>
              <a:t> free </a:t>
            </a:r>
            <a:r>
              <a:rPr lang="en-US" sz="1800" dirty="0" smtClean="0">
                <a:effectLst/>
              </a:rPr>
              <a:t>state</a:t>
            </a:r>
          </a:p>
          <a:p>
            <a:pPr lvl="3">
              <a:lnSpc>
                <a:spcPct val="80000"/>
              </a:lnSpc>
            </a:pPr>
            <a:r>
              <a:rPr lang="en-US" sz="1800" dirty="0" smtClean="0">
                <a:effectLst/>
              </a:rPr>
              <a:t>Missouri would be admitted as a </a:t>
            </a:r>
            <a:r>
              <a:rPr lang="en-US" sz="1800" b="1" dirty="0" smtClean="0">
                <a:effectLst/>
              </a:rPr>
              <a:t>slave</a:t>
            </a:r>
            <a:r>
              <a:rPr lang="en-US" sz="1800" dirty="0" smtClean="0">
                <a:effectLst/>
              </a:rPr>
              <a:t> state</a:t>
            </a:r>
          </a:p>
          <a:p>
            <a:pPr lvl="3">
              <a:lnSpc>
                <a:spcPct val="80000"/>
              </a:lnSpc>
            </a:pPr>
            <a:r>
              <a:rPr lang="en-US" sz="1800" dirty="0" smtClean="0">
                <a:effectLst/>
              </a:rPr>
              <a:t>North of 36, 30 North latitude: </a:t>
            </a:r>
            <a:r>
              <a:rPr lang="en-US" sz="1800" b="1" dirty="0" smtClean="0">
                <a:effectLst/>
              </a:rPr>
              <a:t>slavery prohibited</a:t>
            </a:r>
          </a:p>
          <a:p>
            <a:pPr lvl="3">
              <a:lnSpc>
                <a:spcPct val="80000"/>
              </a:lnSpc>
            </a:pPr>
            <a:r>
              <a:rPr lang="en-US" sz="1800" dirty="0" smtClean="0">
                <a:effectLst/>
              </a:rPr>
              <a:t>South of 36, 30 North latitude: </a:t>
            </a:r>
            <a:r>
              <a:rPr lang="en-US" sz="1800" b="1" dirty="0" smtClean="0">
                <a:effectLst/>
              </a:rPr>
              <a:t>slavery allowed</a:t>
            </a:r>
            <a:r>
              <a:rPr lang="en-US" sz="1800" dirty="0" smtClean="0">
                <a:effectLst/>
              </a:rPr>
              <a:t>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632" y="229466"/>
            <a:ext cx="22479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54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6781800" cy="685800"/>
          </a:xfrm>
        </p:spPr>
        <p:txBody>
          <a:bodyPr/>
          <a:lstStyle/>
          <a:p>
            <a:pPr algn="l"/>
            <a:r>
              <a:rPr lang="en-US" b="1" dirty="0" smtClean="0"/>
              <a:t>      Nat turner</a:t>
            </a:r>
            <a:endParaRPr lang="en-US" b="1" dirty="0"/>
          </a:p>
        </p:txBody>
      </p:sp>
      <p:sp>
        <p:nvSpPr>
          <p:cNvPr id="3" name="Content Placeholder 2"/>
          <p:cNvSpPr>
            <a:spLocks noGrp="1"/>
          </p:cNvSpPr>
          <p:nvPr>
            <p:ph idx="1"/>
          </p:nvPr>
        </p:nvSpPr>
        <p:spPr>
          <a:xfrm>
            <a:off x="914400" y="2667000"/>
            <a:ext cx="7543800" cy="3124200"/>
          </a:xfrm>
        </p:spPr>
        <p:txBody>
          <a:bodyPr>
            <a:normAutofit/>
          </a:bodyPr>
          <a:lstStyle/>
          <a:p>
            <a:r>
              <a:rPr lang="en-US" sz="2000" dirty="0" smtClean="0"/>
              <a:t>African American preacher who believed his</a:t>
            </a:r>
          </a:p>
          <a:p>
            <a:pPr indent="0">
              <a:buNone/>
            </a:pPr>
            <a:r>
              <a:rPr lang="en-US" sz="2000" dirty="0"/>
              <a:t> </a:t>
            </a:r>
            <a:r>
              <a:rPr lang="en-US" sz="2000" dirty="0" smtClean="0"/>
              <a:t>    mission on Earth was to </a:t>
            </a:r>
            <a:r>
              <a:rPr lang="en-US" sz="2000" b="1" dirty="0" smtClean="0"/>
              <a:t>free his people from slavery</a:t>
            </a:r>
            <a:r>
              <a:rPr lang="en-US" sz="2000" dirty="0" smtClean="0"/>
              <a:t>.</a:t>
            </a:r>
          </a:p>
          <a:p>
            <a:r>
              <a:rPr lang="en-US" sz="2000" dirty="0" smtClean="0"/>
              <a:t>Led a </a:t>
            </a:r>
            <a:r>
              <a:rPr lang="en-US" sz="2000" b="1" dirty="0" smtClean="0"/>
              <a:t>slave rebellion </a:t>
            </a:r>
            <a:r>
              <a:rPr lang="en-US" sz="2000" dirty="0" smtClean="0"/>
              <a:t>on four Virginia plantations.</a:t>
            </a:r>
          </a:p>
          <a:p>
            <a:r>
              <a:rPr lang="en-US" sz="2000" dirty="0" smtClean="0"/>
              <a:t>Appx. 60 whites were killed, and Turner was captured, tried, executed.</a:t>
            </a:r>
          </a:p>
          <a:p>
            <a:r>
              <a:rPr lang="en-US" sz="2000" dirty="0" smtClean="0"/>
              <a:t>To stop the uprisings, white leaders passed new laws to </a:t>
            </a:r>
            <a:r>
              <a:rPr lang="en-US" sz="2000" b="1" dirty="0" smtClean="0"/>
              <a:t>limit the activities</a:t>
            </a:r>
            <a:r>
              <a:rPr lang="en-US" sz="2000" dirty="0" smtClean="0"/>
              <a:t> of slaves and to </a:t>
            </a:r>
            <a:r>
              <a:rPr lang="en-US" sz="2000" b="1" dirty="0" smtClean="0"/>
              <a:t>strengthen</a:t>
            </a:r>
            <a:r>
              <a:rPr lang="en-US" sz="2000" dirty="0" smtClean="0"/>
              <a:t> the institution of slavery.</a:t>
            </a:r>
            <a:endParaRPr lang="en-US" sz="20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76200"/>
            <a:ext cx="2362200" cy="325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51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b="1" dirty="0" smtClean="0"/>
              <a:t>Territorial Expansion</a:t>
            </a:r>
            <a:r>
              <a:rPr lang="en-US" dirty="0" smtClean="0"/>
              <a:t/>
            </a:r>
            <a:br>
              <a:rPr lang="en-US" dirty="0" smtClean="0"/>
            </a:br>
            <a:r>
              <a:rPr lang="en-US" dirty="0" smtClean="0"/>
              <a:t>Standard 6</a:t>
            </a:r>
            <a:endParaRPr lang="en-US" dirty="0"/>
          </a:p>
        </p:txBody>
      </p:sp>
      <p:sp>
        <p:nvSpPr>
          <p:cNvPr id="3" name="Content Placeholder 2"/>
          <p:cNvSpPr>
            <a:spLocks noGrp="1"/>
          </p:cNvSpPr>
          <p:nvPr>
            <p:ph idx="1"/>
          </p:nvPr>
        </p:nvSpPr>
        <p:spPr>
          <a:xfrm>
            <a:off x="838200" y="2133600"/>
            <a:ext cx="7315200" cy="4114800"/>
          </a:xfrm>
        </p:spPr>
        <p:txBody>
          <a:bodyPr>
            <a:normAutofit/>
          </a:bodyPr>
          <a:lstStyle/>
          <a:p>
            <a:pPr marL="0" indent="0">
              <a:lnSpc>
                <a:spcPct val="100000"/>
              </a:lnSpc>
              <a:buNone/>
            </a:pPr>
            <a:r>
              <a:rPr lang="en-US" sz="3600" b="1" dirty="0" smtClean="0"/>
              <a:t>Northwest Ordinance</a:t>
            </a:r>
            <a:endParaRPr lang="en-US" sz="2000" b="1" dirty="0" smtClean="0"/>
          </a:p>
          <a:p>
            <a:pPr marL="342900" indent="-342900">
              <a:lnSpc>
                <a:spcPct val="100000"/>
              </a:lnSpc>
            </a:pPr>
            <a:r>
              <a:rPr lang="en-US" sz="2400" dirty="0" smtClean="0"/>
              <a:t>The first US governmental territory outside the original states was the Northwest Territory.</a:t>
            </a:r>
          </a:p>
          <a:p>
            <a:pPr marL="342900" indent="-342900">
              <a:lnSpc>
                <a:spcPct val="100000"/>
              </a:lnSpc>
            </a:pPr>
            <a:r>
              <a:rPr lang="en-US" sz="2400" dirty="0" smtClean="0"/>
              <a:t>This law demonstrated to Americans that their government intended to encourage westward expansion.</a:t>
            </a:r>
          </a:p>
          <a:p>
            <a:pPr marL="342900" indent="-342900">
              <a:lnSpc>
                <a:spcPct val="100000"/>
              </a:lnSpc>
            </a:pPr>
            <a:r>
              <a:rPr lang="en-US" sz="2400" dirty="0" smtClean="0"/>
              <a:t>The ordinance banned slavery in the NW Territory.</a:t>
            </a:r>
          </a:p>
          <a:p>
            <a:pPr marL="342900" indent="-342900">
              <a:lnSpc>
                <a:spcPct val="100000"/>
              </a:lnSpc>
            </a:pPr>
            <a:r>
              <a:rPr lang="en-US" sz="2400" dirty="0" smtClean="0"/>
              <a:t>The law also mandated the establishment of public schools in the NW Territory.</a:t>
            </a:r>
          </a:p>
        </p:txBody>
      </p:sp>
    </p:spTree>
    <p:extLst>
      <p:ext uri="{BB962C8B-B14F-4D97-AF65-F5344CB8AC3E}">
        <p14:creationId xmlns:p14="http://schemas.microsoft.com/office/powerpoint/2010/main" val="523497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1295400" y="990600"/>
            <a:ext cx="7315200" cy="1015663"/>
          </a:xfrm>
          <a:prstGeom prst="rect">
            <a:avLst/>
          </a:prstGeom>
          <a:noFill/>
          <a:ln w="9525">
            <a:noFill/>
            <a:miter lim="800000"/>
            <a:headEnd/>
            <a:tailEnd/>
          </a:ln>
          <a:effectLst/>
        </p:spPr>
        <p:txBody>
          <a:bodyPr wrap="square">
            <a:spAutoFit/>
          </a:bodyPr>
          <a:lstStyle/>
          <a:p>
            <a:pPr eaLnBrk="1" hangingPunct="1">
              <a:spcBef>
                <a:spcPct val="50000"/>
              </a:spcBef>
              <a:defRPr/>
            </a:pPr>
            <a:r>
              <a:rPr lang="en-US" sz="6000" b="1" dirty="0">
                <a:effectLst>
                  <a:outerShdw blurRad="38100" dist="38100" dir="2700000" algn="tl">
                    <a:srgbClr val="000000"/>
                  </a:outerShdw>
                </a:effectLst>
              </a:rPr>
              <a:t>Nullification Crisis</a:t>
            </a:r>
          </a:p>
        </p:txBody>
      </p:sp>
      <p:pic>
        <p:nvPicPr>
          <p:cNvPr id="95235" name="Picture 4" descr="j01012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3048000"/>
            <a:ext cx="22098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7" name="Rectangle 7"/>
          <p:cNvSpPr>
            <a:spLocks noGrp="1" noChangeArrowheads="1"/>
          </p:cNvSpPr>
          <p:nvPr>
            <p:ph sz="quarter" idx="13"/>
          </p:nvPr>
        </p:nvSpPr>
        <p:spPr>
          <a:xfrm>
            <a:off x="2951018" y="2209800"/>
            <a:ext cx="5659581" cy="4114800"/>
          </a:xfrm>
        </p:spPr>
        <p:txBody>
          <a:bodyPr/>
          <a:lstStyle/>
          <a:p>
            <a:pPr eaLnBrk="1" hangingPunct="1">
              <a:lnSpc>
                <a:spcPct val="90000"/>
              </a:lnSpc>
              <a:defRPr/>
            </a:pPr>
            <a:r>
              <a:rPr lang="en-US" sz="2000" dirty="0" smtClean="0">
                <a:effectLst/>
              </a:rPr>
              <a:t>Attempt by South Carolina to </a:t>
            </a:r>
            <a:r>
              <a:rPr lang="en-US" sz="2000" b="1" dirty="0" smtClean="0">
                <a:effectLst/>
              </a:rPr>
              <a:t>nullify</a:t>
            </a:r>
            <a:r>
              <a:rPr lang="en-US" sz="2000" dirty="0" smtClean="0">
                <a:effectLst/>
              </a:rPr>
              <a:t> of </a:t>
            </a:r>
          </a:p>
          <a:p>
            <a:pPr indent="0" eaLnBrk="1" hangingPunct="1">
              <a:lnSpc>
                <a:spcPct val="90000"/>
              </a:lnSpc>
              <a:buNone/>
              <a:defRPr/>
            </a:pPr>
            <a:r>
              <a:rPr lang="en-US" sz="2000" dirty="0"/>
              <a:t> </a:t>
            </a:r>
            <a:r>
              <a:rPr lang="en-US" sz="2000" dirty="0" smtClean="0"/>
              <a:t>    </a:t>
            </a:r>
            <a:r>
              <a:rPr lang="en-US" sz="2000" dirty="0" smtClean="0">
                <a:effectLst/>
              </a:rPr>
              <a:t>federal tariff in 1832.</a:t>
            </a:r>
          </a:p>
          <a:p>
            <a:pPr lvl="1" eaLnBrk="1" hangingPunct="1">
              <a:lnSpc>
                <a:spcPct val="90000"/>
              </a:lnSpc>
              <a:defRPr/>
            </a:pPr>
            <a:r>
              <a:rPr lang="en-US" sz="1800" dirty="0" smtClean="0">
                <a:effectLst/>
              </a:rPr>
              <a:t>South Carolina protested/refused to pay</a:t>
            </a:r>
          </a:p>
          <a:p>
            <a:pPr lvl="1" eaLnBrk="1" hangingPunct="1">
              <a:lnSpc>
                <a:spcPct val="90000"/>
              </a:lnSpc>
              <a:defRPr/>
            </a:pPr>
            <a:r>
              <a:rPr lang="en-US" sz="1800" dirty="0" smtClean="0">
                <a:effectLst/>
              </a:rPr>
              <a:t>Vice-President </a:t>
            </a:r>
            <a:r>
              <a:rPr lang="en-US" sz="1800" b="1" dirty="0" smtClean="0">
                <a:effectLst/>
              </a:rPr>
              <a:t>John C. Calhoun </a:t>
            </a:r>
            <a:r>
              <a:rPr lang="en-US" sz="1800" dirty="0" smtClean="0">
                <a:effectLst/>
              </a:rPr>
              <a:t>led the protest  </a:t>
            </a:r>
          </a:p>
          <a:p>
            <a:pPr lvl="1" eaLnBrk="1" hangingPunct="1">
              <a:lnSpc>
                <a:spcPct val="90000"/>
              </a:lnSpc>
              <a:defRPr/>
            </a:pPr>
            <a:r>
              <a:rPr lang="en-US" sz="1800" dirty="0" smtClean="0">
                <a:effectLst/>
              </a:rPr>
              <a:t>Threatened to secede if force was used</a:t>
            </a:r>
          </a:p>
          <a:p>
            <a:pPr lvl="1" eaLnBrk="1" hangingPunct="1">
              <a:lnSpc>
                <a:spcPct val="90000"/>
              </a:lnSpc>
              <a:defRPr/>
            </a:pPr>
            <a:r>
              <a:rPr lang="en-US" sz="1800" dirty="0" smtClean="0">
                <a:effectLst/>
              </a:rPr>
              <a:t>President Jackson -&gt;Force Act</a:t>
            </a:r>
          </a:p>
          <a:p>
            <a:pPr lvl="1" eaLnBrk="1" hangingPunct="1">
              <a:lnSpc>
                <a:spcPct val="90000"/>
              </a:lnSpc>
              <a:defRPr/>
            </a:pPr>
            <a:r>
              <a:rPr lang="en-US" sz="1800" dirty="0" smtClean="0">
                <a:effectLst/>
              </a:rPr>
              <a:t>Henry Clay offered a compromise tariff</a:t>
            </a:r>
          </a:p>
          <a:p>
            <a:pPr lvl="2" eaLnBrk="1" hangingPunct="1">
              <a:lnSpc>
                <a:spcPct val="90000"/>
              </a:lnSpc>
              <a:defRPr/>
            </a:pPr>
            <a:r>
              <a:rPr lang="en-US" sz="1600" dirty="0" smtClean="0">
                <a:effectLst/>
              </a:rPr>
              <a:t>Tariff would gradually be lowered over a ten year period</a:t>
            </a:r>
          </a:p>
          <a:p>
            <a:pPr eaLnBrk="1" hangingPunct="1">
              <a:lnSpc>
                <a:spcPct val="90000"/>
              </a:lnSpc>
              <a:defRPr/>
            </a:pPr>
            <a:r>
              <a:rPr lang="en-US" sz="2000" dirty="0" smtClean="0"/>
              <a:t>Increased the issue of sectionalism: putting the</a:t>
            </a:r>
          </a:p>
          <a:p>
            <a:pPr indent="0" eaLnBrk="1" hangingPunct="1">
              <a:lnSpc>
                <a:spcPct val="90000"/>
              </a:lnSpc>
              <a:buNone/>
              <a:defRPr/>
            </a:pPr>
            <a:r>
              <a:rPr lang="en-US" sz="2000" dirty="0"/>
              <a:t> </a:t>
            </a:r>
            <a:r>
              <a:rPr lang="en-US" sz="2000" dirty="0" smtClean="0"/>
              <a:t>   interests of a region over those of the entire nation</a:t>
            </a:r>
          </a:p>
        </p:txBody>
      </p:sp>
    </p:spTree>
    <p:extLst>
      <p:ext uri="{BB962C8B-B14F-4D97-AF65-F5344CB8AC3E}">
        <p14:creationId xmlns:p14="http://schemas.microsoft.com/office/powerpoint/2010/main" val="1068469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b="1" dirty="0" smtClean="0">
                <a:effectLst/>
              </a:rPr>
              <a:t>Mexican-American War</a:t>
            </a:r>
          </a:p>
        </p:txBody>
      </p:sp>
      <p:sp>
        <p:nvSpPr>
          <p:cNvPr id="96259" name="Rectangle 3"/>
          <p:cNvSpPr>
            <a:spLocks noGrp="1" noChangeArrowheads="1"/>
          </p:cNvSpPr>
          <p:nvPr>
            <p:ph idx="1"/>
          </p:nvPr>
        </p:nvSpPr>
        <p:spPr>
          <a:xfrm>
            <a:off x="838200" y="2209800"/>
            <a:ext cx="75438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80000"/>
              </a:lnSpc>
            </a:pPr>
            <a:r>
              <a:rPr lang="en-US" sz="2400" dirty="0" smtClean="0">
                <a:effectLst/>
              </a:rPr>
              <a:t>1846 - U.S. declares war on Mexico over boundary dispute.</a:t>
            </a:r>
          </a:p>
          <a:p>
            <a:pPr>
              <a:lnSpc>
                <a:spcPct val="80000"/>
              </a:lnSpc>
            </a:pPr>
            <a:r>
              <a:rPr lang="en-US" sz="2400" dirty="0" smtClean="0">
                <a:effectLst/>
              </a:rPr>
              <a:t>Congressman David </a:t>
            </a:r>
            <a:r>
              <a:rPr lang="en-US" sz="2400" b="1" dirty="0" smtClean="0">
                <a:effectLst/>
              </a:rPr>
              <a:t>Wilmot</a:t>
            </a:r>
            <a:r>
              <a:rPr lang="en-US" sz="2400" dirty="0" smtClean="0">
                <a:effectLst/>
              </a:rPr>
              <a:t> proposes that slavery be </a:t>
            </a:r>
          </a:p>
          <a:p>
            <a:pPr indent="0">
              <a:lnSpc>
                <a:spcPct val="80000"/>
              </a:lnSpc>
              <a:buNone/>
            </a:pPr>
            <a:r>
              <a:rPr lang="en-US" sz="2400" dirty="0"/>
              <a:t> </a:t>
            </a:r>
            <a:r>
              <a:rPr lang="en-US" sz="2400" dirty="0" smtClean="0"/>
              <a:t>   </a:t>
            </a:r>
            <a:r>
              <a:rPr lang="en-US" sz="2400" dirty="0" smtClean="0">
                <a:effectLst/>
              </a:rPr>
              <a:t>prohibited in any territory acquired in the war.</a:t>
            </a:r>
          </a:p>
          <a:p>
            <a:pPr>
              <a:lnSpc>
                <a:spcPct val="80000"/>
              </a:lnSpc>
            </a:pPr>
            <a:r>
              <a:rPr lang="en-US" sz="2400" dirty="0"/>
              <a:t> </a:t>
            </a:r>
            <a:r>
              <a:rPr lang="en-US" sz="2400" dirty="0" smtClean="0">
                <a:effectLst/>
              </a:rPr>
              <a:t>Much congressional debate over the </a:t>
            </a:r>
            <a:r>
              <a:rPr lang="en-US" sz="2400" b="1" dirty="0" smtClean="0">
                <a:effectLst/>
              </a:rPr>
              <a:t>Wilmot Proviso</a:t>
            </a:r>
            <a:r>
              <a:rPr lang="en-US" sz="2400" dirty="0" smtClean="0">
                <a:effectLst/>
              </a:rPr>
              <a:t>; </a:t>
            </a:r>
          </a:p>
          <a:p>
            <a:pPr indent="0">
              <a:lnSpc>
                <a:spcPct val="80000"/>
              </a:lnSpc>
              <a:buNone/>
            </a:pPr>
            <a:r>
              <a:rPr lang="en-US" sz="2400" dirty="0"/>
              <a:t> </a:t>
            </a:r>
            <a:r>
              <a:rPr lang="en-US" sz="2400" dirty="0" smtClean="0"/>
              <a:t>   </a:t>
            </a:r>
            <a:r>
              <a:rPr lang="en-US" sz="2400" dirty="0" smtClean="0">
                <a:effectLst/>
              </a:rPr>
              <a:t>it is defeated</a:t>
            </a:r>
          </a:p>
          <a:p>
            <a:pPr>
              <a:lnSpc>
                <a:spcPct val="80000"/>
              </a:lnSpc>
            </a:pPr>
            <a:r>
              <a:rPr lang="en-US" sz="2400" dirty="0"/>
              <a:t>1848 </a:t>
            </a:r>
            <a:r>
              <a:rPr lang="en-US" sz="2400" dirty="0" smtClean="0"/>
              <a:t> - U.S</a:t>
            </a:r>
            <a:r>
              <a:rPr lang="en-US" sz="2400" dirty="0"/>
              <a:t>. </a:t>
            </a:r>
            <a:r>
              <a:rPr lang="en-US" sz="2400" b="1" dirty="0"/>
              <a:t>wins</a:t>
            </a:r>
            <a:r>
              <a:rPr lang="en-US" sz="2400" dirty="0"/>
              <a:t>, the region was ceded to the US as part </a:t>
            </a:r>
            <a:endParaRPr lang="en-US" sz="2400" dirty="0" smtClean="0"/>
          </a:p>
          <a:p>
            <a:pPr indent="0">
              <a:lnSpc>
                <a:spcPct val="80000"/>
              </a:lnSpc>
              <a:buNone/>
            </a:pPr>
            <a:r>
              <a:rPr lang="en-US" sz="2400" dirty="0"/>
              <a:t> </a:t>
            </a:r>
            <a:r>
              <a:rPr lang="en-US" sz="2400" dirty="0" smtClean="0"/>
              <a:t>   of </a:t>
            </a:r>
            <a:r>
              <a:rPr lang="en-US" sz="2400" dirty="0"/>
              <a:t>the </a:t>
            </a:r>
            <a:r>
              <a:rPr lang="en-US" sz="2400" b="1" dirty="0"/>
              <a:t>Treaty of Guadalupe Hidalgo</a:t>
            </a:r>
            <a:r>
              <a:rPr lang="en-US" sz="2400" dirty="0"/>
              <a:t>. </a:t>
            </a:r>
          </a:p>
          <a:p>
            <a:pPr>
              <a:lnSpc>
                <a:spcPct val="80000"/>
              </a:lnSpc>
            </a:pPr>
            <a:r>
              <a:rPr lang="en-US" sz="2400" dirty="0" smtClean="0">
                <a:effectLst/>
              </a:rPr>
              <a:t> Treaty of Guadalupe Hidalgo establishes boundary at </a:t>
            </a:r>
          </a:p>
          <a:p>
            <a:pPr indent="0">
              <a:lnSpc>
                <a:spcPct val="80000"/>
              </a:lnSpc>
              <a:buNone/>
            </a:pPr>
            <a:r>
              <a:rPr lang="en-US" sz="2400" dirty="0"/>
              <a:t> </a:t>
            </a:r>
            <a:r>
              <a:rPr lang="en-US" sz="2400" dirty="0" smtClean="0"/>
              <a:t>    </a:t>
            </a:r>
            <a:r>
              <a:rPr lang="en-US" sz="2400" dirty="0" smtClean="0">
                <a:effectLst/>
              </a:rPr>
              <a:t>Rio Grande; gives entire southwestern territory to U.S. </a:t>
            </a:r>
            <a:r>
              <a:rPr lang="en-US" sz="2400" dirty="0"/>
              <a:t> </a:t>
            </a:r>
            <a:r>
              <a:rPr lang="en-US" sz="2400" dirty="0" smtClean="0"/>
              <a:t>  </a:t>
            </a:r>
          </a:p>
          <a:p>
            <a:pPr indent="0">
              <a:lnSpc>
                <a:spcPct val="80000"/>
              </a:lnSpc>
              <a:buNone/>
            </a:pPr>
            <a:r>
              <a:rPr lang="en-US" sz="2400" dirty="0">
                <a:effectLst/>
              </a:rPr>
              <a:t> </a:t>
            </a:r>
            <a:r>
              <a:rPr lang="en-US" sz="2400" dirty="0" smtClean="0">
                <a:effectLst/>
              </a:rPr>
              <a:t>    (</a:t>
            </a:r>
            <a:r>
              <a:rPr lang="en-US" sz="2400" b="1" dirty="0" smtClean="0">
                <a:effectLst/>
              </a:rPr>
              <a:t>Mexican Cession</a:t>
            </a:r>
            <a:r>
              <a:rPr lang="en-US" sz="2400" dirty="0" smtClean="0">
                <a:effectLst/>
              </a:rPr>
              <a:t>)</a:t>
            </a:r>
          </a:p>
          <a:p>
            <a:pPr lvl="1">
              <a:lnSpc>
                <a:spcPct val="80000"/>
              </a:lnSpc>
            </a:pPr>
            <a:endParaRPr lang="en-US" sz="2000" dirty="0" smtClean="0">
              <a:effectLst/>
            </a:endParaRPr>
          </a:p>
        </p:txBody>
      </p:sp>
    </p:spTree>
    <p:extLst>
      <p:ext uri="{BB962C8B-B14F-4D97-AF65-F5344CB8AC3E}">
        <p14:creationId xmlns:p14="http://schemas.microsoft.com/office/powerpoint/2010/main" val="170112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Sample Question</a:t>
            </a:r>
          </a:p>
        </p:txBody>
      </p:sp>
      <p:sp>
        <p:nvSpPr>
          <p:cNvPr id="97283"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buFont typeface="Wingdings" pitchFamily="2" charset="2"/>
              <a:buNone/>
            </a:pPr>
            <a:r>
              <a:rPr lang="en-US" b="1" smtClean="0">
                <a:effectLst/>
              </a:rPr>
              <a:t>The western expansion of the United States in the early 1800s provoked a congressional debate over the slavery issue. Congress resolved this debate by</a:t>
            </a:r>
          </a:p>
          <a:p>
            <a:pPr marL="609600" indent="-609600">
              <a:lnSpc>
                <a:spcPct val="90000"/>
              </a:lnSpc>
              <a:buFont typeface="Wingdings" pitchFamily="2" charset="2"/>
              <a:buAutoNum type="alphaUcPeriod"/>
            </a:pPr>
            <a:r>
              <a:rPr lang="en-US" smtClean="0">
                <a:effectLst/>
              </a:rPr>
              <a:t>Making the Louisiana Purchase</a:t>
            </a:r>
          </a:p>
          <a:p>
            <a:pPr marL="609600" indent="-609600">
              <a:lnSpc>
                <a:spcPct val="90000"/>
              </a:lnSpc>
              <a:buFont typeface="Wingdings" pitchFamily="2" charset="2"/>
              <a:buAutoNum type="alphaUcPeriod"/>
            </a:pPr>
            <a:r>
              <a:rPr lang="en-US" smtClean="0">
                <a:effectLst/>
              </a:rPr>
              <a:t>Passing a constitutional amendment</a:t>
            </a:r>
          </a:p>
          <a:p>
            <a:pPr marL="609600" indent="-609600">
              <a:lnSpc>
                <a:spcPct val="90000"/>
              </a:lnSpc>
              <a:buFont typeface="Wingdings" pitchFamily="2" charset="2"/>
              <a:buAutoNum type="alphaUcPeriod"/>
            </a:pPr>
            <a:r>
              <a:rPr lang="en-US" smtClean="0">
                <a:effectLst/>
              </a:rPr>
              <a:t>Adopting the Missouri Compromise</a:t>
            </a:r>
          </a:p>
          <a:p>
            <a:pPr marL="609600" indent="-609600">
              <a:lnSpc>
                <a:spcPct val="90000"/>
              </a:lnSpc>
              <a:buFont typeface="Wingdings" pitchFamily="2" charset="2"/>
              <a:buAutoNum type="alphaUcPeriod"/>
            </a:pPr>
            <a:r>
              <a:rPr lang="en-US" smtClean="0">
                <a:effectLst/>
              </a:rPr>
              <a:t>Accepting the doctrine of nullification</a:t>
            </a:r>
          </a:p>
        </p:txBody>
      </p:sp>
    </p:spTree>
    <p:extLst>
      <p:ext uri="{BB962C8B-B14F-4D97-AF65-F5344CB8AC3E}">
        <p14:creationId xmlns:p14="http://schemas.microsoft.com/office/powerpoint/2010/main" val="356855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Answer</a:t>
            </a:r>
          </a:p>
        </p:txBody>
      </p:sp>
      <p:sp>
        <p:nvSpPr>
          <p:cNvPr id="98307"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C.  Passing a constitutional amendment</a:t>
            </a:r>
          </a:p>
        </p:txBody>
      </p:sp>
    </p:spTree>
    <p:extLst>
      <p:ext uri="{BB962C8B-B14F-4D97-AF65-F5344CB8AC3E}">
        <p14:creationId xmlns:p14="http://schemas.microsoft.com/office/powerpoint/2010/main" val="16395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Sample Question</a:t>
            </a:r>
          </a:p>
        </p:txBody>
      </p:sp>
      <p:sp>
        <p:nvSpPr>
          <p:cNvPr id="243715" name="Rectangle 3"/>
          <p:cNvSpPr>
            <a:spLocks noGrp="1" noChangeArrowheads="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Wingdings" pitchFamily="2" charset="2"/>
              <a:buNone/>
              <a:defRPr/>
            </a:pPr>
            <a:r>
              <a:rPr lang="en-US" b="1" dirty="0" smtClean="0">
                <a:effectLst/>
              </a:rPr>
              <a:t>Which principle of U.S. government did the Nullification Crisis of 1832 directly challenge?</a:t>
            </a:r>
          </a:p>
          <a:p>
            <a:pPr marL="609600" indent="-609600">
              <a:buFont typeface="Wingdings" pitchFamily="2" charset="2"/>
              <a:buAutoNum type="alphaUcPeriod"/>
              <a:defRPr/>
            </a:pPr>
            <a:r>
              <a:rPr lang="en-US" dirty="0" smtClean="0">
                <a:effectLst/>
              </a:rPr>
              <a:t>Federalism</a:t>
            </a:r>
          </a:p>
          <a:p>
            <a:pPr marL="609600" indent="-609600">
              <a:buFont typeface="Wingdings" pitchFamily="2" charset="2"/>
              <a:buAutoNum type="alphaUcPeriod"/>
              <a:defRPr/>
            </a:pPr>
            <a:r>
              <a:rPr lang="en-US" dirty="0" smtClean="0">
                <a:effectLst/>
              </a:rPr>
              <a:t>Judicial review</a:t>
            </a:r>
          </a:p>
          <a:p>
            <a:pPr marL="609600" indent="-609600">
              <a:buFont typeface="Wingdings" pitchFamily="2" charset="2"/>
              <a:buAutoNum type="alphaUcPeriod"/>
              <a:defRPr/>
            </a:pPr>
            <a:r>
              <a:rPr lang="en-US" dirty="0" smtClean="0">
                <a:effectLst/>
              </a:rPr>
              <a:t>Popular sovereignty</a:t>
            </a:r>
          </a:p>
          <a:p>
            <a:pPr marL="609600" indent="-609600">
              <a:buFont typeface="Wingdings" pitchFamily="2" charset="2"/>
              <a:buAutoNum type="alphaUcPeriod"/>
              <a:defRPr/>
            </a:pPr>
            <a:r>
              <a:rPr lang="en-US" dirty="0" smtClean="0">
                <a:effectLst/>
              </a:rPr>
              <a:t>Checks and balances</a:t>
            </a:r>
          </a:p>
        </p:txBody>
      </p:sp>
    </p:spTree>
    <p:extLst>
      <p:ext uri="{BB962C8B-B14F-4D97-AF65-F5344CB8AC3E}">
        <p14:creationId xmlns:p14="http://schemas.microsoft.com/office/powerpoint/2010/main" val="1712031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Answer</a:t>
            </a:r>
          </a:p>
        </p:txBody>
      </p:sp>
      <p:sp>
        <p:nvSpPr>
          <p:cNvPr id="100355"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marL="609600" indent="-609600">
              <a:buFont typeface="Wingdings" pitchFamily="2" charset="2"/>
              <a:buAutoNum type="alphaUcPeriod"/>
            </a:pPr>
            <a:r>
              <a:rPr lang="en-US" sz="2800" smtClean="0">
                <a:effectLst/>
              </a:rPr>
              <a:t>Federalism</a:t>
            </a:r>
          </a:p>
          <a:p>
            <a:pPr marL="609600" indent="-609600">
              <a:buFont typeface="Wingdings" pitchFamily="2" charset="2"/>
              <a:buAutoNum type="alphaUcPeriod"/>
            </a:pPr>
            <a:endParaRPr lang="en-US" sz="2800" smtClean="0">
              <a:effectLst/>
            </a:endParaRPr>
          </a:p>
          <a:p>
            <a:pPr marL="609600" indent="-609600">
              <a:buFont typeface="Wingdings" pitchFamily="2" charset="2"/>
              <a:buNone/>
            </a:pPr>
            <a:r>
              <a:rPr lang="en-US" sz="2800" smtClean="0">
                <a:effectLst/>
              </a:rPr>
              <a:t>When South Carolina declared their nullification of the federal tariff, they were challenged federal law. No state laws, policy, or court decision can conflict with federal law. Therefore, South Carolina was challenging the principle of federalism.</a:t>
            </a:r>
          </a:p>
        </p:txBody>
      </p:sp>
    </p:spTree>
    <p:extLst>
      <p:ext uri="{BB962C8B-B14F-4D97-AF65-F5344CB8AC3E}">
        <p14:creationId xmlns:p14="http://schemas.microsoft.com/office/powerpoint/2010/main" val="283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ffectLst/>
              </a:rPr>
              <a:t>Compromise of 1850</a:t>
            </a:r>
          </a:p>
        </p:txBody>
      </p:sp>
      <p:sp>
        <p:nvSpPr>
          <p:cNvPr id="102403" name="Rectangle 3"/>
          <p:cNvSpPr>
            <a:spLocks noGrp="1" noChangeArrowheads="1"/>
          </p:cNvSpPr>
          <p:nvPr>
            <p:ph idx="1"/>
          </p:nvPr>
        </p:nvSpPr>
        <p:spPr>
          <a:xfrm>
            <a:off x="914400" y="2362200"/>
            <a:ext cx="7543800"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r>
              <a:rPr lang="en-US" sz="2000" dirty="0" smtClean="0">
                <a:effectLst/>
              </a:rPr>
              <a:t>1848 - Gold discovered in California</a:t>
            </a:r>
          </a:p>
          <a:p>
            <a:pPr>
              <a:lnSpc>
                <a:spcPct val="80000"/>
              </a:lnSpc>
            </a:pPr>
            <a:r>
              <a:rPr lang="en-US" sz="2000" dirty="0" smtClean="0">
                <a:effectLst/>
              </a:rPr>
              <a:t>1849 - Thousands of people travel to California in </a:t>
            </a:r>
            <a:r>
              <a:rPr lang="en-US" sz="2000" b="1" dirty="0" smtClean="0">
                <a:effectLst/>
              </a:rPr>
              <a:t>the Gold Rush</a:t>
            </a:r>
            <a:r>
              <a:rPr lang="en-US" sz="2000" dirty="0" smtClean="0">
                <a:effectLst/>
              </a:rPr>
              <a:t> </a:t>
            </a:r>
          </a:p>
          <a:p>
            <a:pPr indent="0">
              <a:lnSpc>
                <a:spcPct val="80000"/>
              </a:lnSpc>
              <a:buNone/>
            </a:pPr>
            <a:r>
              <a:rPr lang="en-US" sz="2000" dirty="0"/>
              <a:t> </a:t>
            </a:r>
            <a:r>
              <a:rPr lang="en-US" sz="2000" dirty="0" smtClean="0"/>
              <a:t>              </a:t>
            </a:r>
            <a:r>
              <a:rPr lang="en-US" sz="2000" dirty="0" smtClean="0">
                <a:effectLst/>
              </a:rPr>
              <a:t>California’s population escalates enough to apply for statehood</a:t>
            </a:r>
          </a:p>
          <a:p>
            <a:pPr indent="0">
              <a:lnSpc>
                <a:spcPct val="80000"/>
              </a:lnSpc>
              <a:buNone/>
            </a:pPr>
            <a:r>
              <a:rPr lang="en-US" sz="2000" dirty="0"/>
              <a:t> </a:t>
            </a:r>
            <a:r>
              <a:rPr lang="en-US" sz="2000" dirty="0" smtClean="0"/>
              <a:t>             </a:t>
            </a:r>
            <a:r>
              <a:rPr lang="en-US" sz="2000" dirty="0" smtClean="0">
                <a:effectLst/>
              </a:rPr>
              <a:t> (</a:t>
            </a:r>
            <a:r>
              <a:rPr lang="en-US" sz="2000" b="1" dirty="0" smtClean="0">
                <a:effectLst/>
              </a:rPr>
              <a:t>free state</a:t>
            </a:r>
            <a:r>
              <a:rPr lang="en-US" sz="2000" dirty="0" smtClean="0">
                <a:effectLst/>
              </a:rPr>
              <a:t>)</a:t>
            </a:r>
          </a:p>
          <a:p>
            <a:pPr>
              <a:lnSpc>
                <a:spcPct val="80000"/>
              </a:lnSpc>
            </a:pPr>
            <a:r>
              <a:rPr lang="en-US" sz="2000" dirty="0" smtClean="0">
                <a:effectLst/>
              </a:rPr>
              <a:t>1850 - </a:t>
            </a:r>
            <a:r>
              <a:rPr lang="en-US" sz="1800" dirty="0" smtClean="0">
                <a:effectLst/>
              </a:rPr>
              <a:t>Much congressional debate (even number of free states and slave states)</a:t>
            </a:r>
          </a:p>
          <a:p>
            <a:pPr>
              <a:lnSpc>
                <a:spcPct val="80000"/>
              </a:lnSpc>
            </a:pPr>
            <a:r>
              <a:rPr lang="en-US" sz="1800" b="1" dirty="0" smtClean="0">
                <a:effectLst/>
              </a:rPr>
              <a:t>Compromise of 1850</a:t>
            </a:r>
            <a:r>
              <a:rPr lang="en-US" sz="1800" dirty="0" smtClean="0">
                <a:effectLst/>
              </a:rPr>
              <a:t>:</a:t>
            </a:r>
          </a:p>
          <a:p>
            <a:pPr lvl="2">
              <a:lnSpc>
                <a:spcPct val="80000"/>
              </a:lnSpc>
            </a:pPr>
            <a:r>
              <a:rPr lang="en-US" sz="1600" dirty="0" smtClean="0">
                <a:effectLst/>
              </a:rPr>
              <a:t>California will be a free state</a:t>
            </a:r>
          </a:p>
          <a:p>
            <a:pPr lvl="2">
              <a:lnSpc>
                <a:spcPct val="80000"/>
              </a:lnSpc>
            </a:pPr>
            <a:r>
              <a:rPr lang="en-US" sz="1600" dirty="0" smtClean="0">
                <a:effectLst/>
              </a:rPr>
              <a:t>Utah and New Mexico will decide slavery by popular sovereignty</a:t>
            </a:r>
          </a:p>
          <a:p>
            <a:pPr lvl="2">
              <a:lnSpc>
                <a:spcPct val="80000"/>
              </a:lnSpc>
            </a:pPr>
            <a:r>
              <a:rPr lang="en-US" sz="1600" dirty="0" smtClean="0"/>
              <a:t>New Mexico would carve its borders from the Texas.</a:t>
            </a:r>
            <a:endParaRPr lang="en-US" sz="1600" dirty="0" smtClean="0">
              <a:effectLst/>
            </a:endParaRPr>
          </a:p>
          <a:p>
            <a:pPr lvl="2">
              <a:lnSpc>
                <a:spcPct val="80000"/>
              </a:lnSpc>
            </a:pPr>
            <a:r>
              <a:rPr lang="en-US" sz="1600" dirty="0" smtClean="0">
                <a:effectLst/>
              </a:rPr>
              <a:t>Slave trade is abolished in Washington, D.C.</a:t>
            </a:r>
          </a:p>
          <a:p>
            <a:pPr lvl="2">
              <a:lnSpc>
                <a:spcPct val="80000"/>
              </a:lnSpc>
            </a:pPr>
            <a:r>
              <a:rPr lang="en-US" sz="1600" dirty="0" smtClean="0">
                <a:effectLst/>
              </a:rPr>
              <a:t>A stronger </a:t>
            </a:r>
            <a:r>
              <a:rPr lang="en-US" sz="1600" b="1" dirty="0" smtClean="0">
                <a:effectLst/>
              </a:rPr>
              <a:t>Fugitive Slave Law </a:t>
            </a:r>
            <a:r>
              <a:rPr lang="en-US" sz="1600" dirty="0" smtClean="0">
                <a:effectLst/>
              </a:rPr>
              <a:t>is passed to satisfy a pro-slavery South</a:t>
            </a:r>
          </a:p>
        </p:txBody>
      </p:sp>
    </p:spTree>
    <p:extLst>
      <p:ext uri="{BB962C8B-B14F-4D97-AF65-F5344CB8AC3E}">
        <p14:creationId xmlns:p14="http://schemas.microsoft.com/office/powerpoint/2010/main" val="2325920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59257" y="0"/>
            <a:ext cx="7952509"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b="1" dirty="0" smtClean="0">
                <a:effectLst/>
              </a:rPr>
              <a:t>Causes, Main Events, </a:t>
            </a:r>
            <a:r>
              <a:rPr lang="en-US" b="1" dirty="0"/>
              <a:t>&amp;</a:t>
            </a:r>
            <a:r>
              <a:rPr lang="en-US" b="1" dirty="0" smtClean="0">
                <a:effectLst/>
              </a:rPr>
              <a:t> Consequences of the American Civil War Standard 9</a:t>
            </a:r>
          </a:p>
        </p:txBody>
      </p:sp>
      <p:pic>
        <p:nvPicPr>
          <p:cNvPr id="1013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352800"/>
            <a:ext cx="3375025" cy="327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759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ffectLst/>
              </a:rPr>
              <a:t>Kansas-Nebraska Act</a:t>
            </a:r>
          </a:p>
        </p:txBody>
      </p:sp>
      <p:sp>
        <p:nvSpPr>
          <p:cNvPr id="103427" name="Rectangle 3"/>
          <p:cNvSpPr>
            <a:spLocks noGrp="1" noChangeArrowheads="1"/>
          </p:cNvSpPr>
          <p:nvPr>
            <p:ph idx="1"/>
          </p:nvPr>
        </p:nvSpPr>
        <p:spPr>
          <a:xfrm>
            <a:off x="914400" y="2209800"/>
            <a:ext cx="6934200" cy="3048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ffectLst/>
              </a:rPr>
              <a:t>Repealed</a:t>
            </a:r>
            <a:r>
              <a:rPr lang="en-US" dirty="0" smtClean="0">
                <a:effectLst/>
              </a:rPr>
              <a:t> the Missouri Compromise by reopening territory that had </a:t>
            </a:r>
          </a:p>
          <a:p>
            <a:pPr indent="0">
              <a:buNone/>
            </a:pPr>
            <a:r>
              <a:rPr lang="en-US" dirty="0" smtClean="0"/>
              <a:t>     </a:t>
            </a:r>
            <a:r>
              <a:rPr lang="en-US" dirty="0" smtClean="0">
                <a:effectLst/>
              </a:rPr>
              <a:t>been closed to slavery</a:t>
            </a:r>
          </a:p>
          <a:p>
            <a:r>
              <a:rPr lang="en-US" dirty="0" smtClean="0">
                <a:effectLst/>
              </a:rPr>
              <a:t>Left the slavery issue to be decided by the people who settled in those </a:t>
            </a:r>
          </a:p>
          <a:p>
            <a:pPr indent="0">
              <a:buNone/>
            </a:pPr>
            <a:r>
              <a:rPr lang="en-US" dirty="0"/>
              <a:t> </a:t>
            </a:r>
            <a:r>
              <a:rPr lang="en-US" dirty="0" smtClean="0"/>
              <a:t>    </a:t>
            </a:r>
            <a:r>
              <a:rPr lang="en-US" dirty="0" smtClean="0">
                <a:effectLst/>
              </a:rPr>
              <a:t>territories </a:t>
            </a:r>
            <a:r>
              <a:rPr lang="en-US" b="1" dirty="0" smtClean="0">
                <a:effectLst/>
              </a:rPr>
              <a:t>(popular sovereignty)</a:t>
            </a:r>
          </a:p>
        </p:txBody>
      </p:sp>
    </p:spTree>
    <p:extLst>
      <p:ext uri="{BB962C8B-B14F-4D97-AF65-F5344CB8AC3E}">
        <p14:creationId xmlns:p14="http://schemas.microsoft.com/office/powerpoint/2010/main" val="3238181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ffectLst/>
              </a:rPr>
              <a:t>“Bleeding Kansas”</a:t>
            </a:r>
          </a:p>
        </p:txBody>
      </p:sp>
      <p:sp>
        <p:nvSpPr>
          <p:cNvPr id="104451" name="Rectangle 3"/>
          <p:cNvSpPr>
            <a:spLocks noGrp="1" noChangeArrowheads="1"/>
          </p:cNvSpPr>
          <p:nvPr>
            <p:ph idx="1"/>
          </p:nvPr>
        </p:nvSpPr>
        <p:spPr>
          <a:xfrm>
            <a:off x="838200" y="2133600"/>
            <a:ext cx="75438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2000" dirty="0" smtClean="0">
                <a:effectLst/>
              </a:rPr>
              <a:t>A race to Kansas between those who supported slavery</a:t>
            </a:r>
          </a:p>
          <a:p>
            <a:pPr indent="0">
              <a:buNone/>
            </a:pPr>
            <a:r>
              <a:rPr lang="en-US" sz="2000" dirty="0"/>
              <a:t> </a:t>
            </a:r>
            <a:r>
              <a:rPr lang="en-US" sz="2000" dirty="0" smtClean="0"/>
              <a:t> </a:t>
            </a:r>
            <a:r>
              <a:rPr lang="en-US" sz="2000" dirty="0" smtClean="0">
                <a:effectLst/>
              </a:rPr>
              <a:t> and those who didn’t began</a:t>
            </a:r>
          </a:p>
          <a:p>
            <a:r>
              <a:rPr lang="en-US" sz="2000" dirty="0" smtClean="0">
                <a:effectLst/>
              </a:rPr>
              <a:t>Anti-slavery and pro-slavery forces fought against each other</a:t>
            </a:r>
          </a:p>
          <a:p>
            <a:pPr marL="342900" indent="-342900"/>
            <a:r>
              <a:rPr lang="en-US" sz="2000" dirty="0" smtClean="0"/>
              <a:t>Violence between the two sides created warlike conditions.</a:t>
            </a:r>
            <a:endParaRPr lang="en-US" sz="2000" dirty="0" smtClean="0">
              <a:effectLst/>
            </a:endParaRPr>
          </a:p>
          <a:p>
            <a:r>
              <a:rPr lang="en-US" sz="2000" dirty="0" smtClean="0">
                <a:effectLst/>
              </a:rPr>
              <a:t>Two territorial legislatures will be chosen</a:t>
            </a:r>
          </a:p>
          <a:p>
            <a:r>
              <a:rPr lang="en-US" sz="2000" dirty="0" smtClean="0">
                <a:effectLst/>
              </a:rPr>
              <a:t>Popular sovereignty will fail</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267200"/>
            <a:ext cx="352573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16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90600" y="1447800"/>
            <a:ext cx="7010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4000" b="1" dirty="0" smtClean="0">
                <a:effectLst/>
              </a:rPr>
              <a:t>Louisiana Purchase</a:t>
            </a:r>
          </a:p>
        </p:txBody>
      </p:sp>
      <p:sp>
        <p:nvSpPr>
          <p:cNvPr id="76803" name="Rectangle 3"/>
          <p:cNvSpPr>
            <a:spLocks noGrp="1" noChangeArrowheads="1"/>
          </p:cNvSpPr>
          <p:nvPr>
            <p:ph idx="1"/>
          </p:nvPr>
        </p:nvSpPr>
        <p:spPr>
          <a:xfrm>
            <a:off x="838200" y="2133600"/>
            <a:ext cx="7772401" cy="3048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r>
              <a:rPr lang="en-US" sz="2400" dirty="0" smtClean="0">
                <a:effectLst/>
              </a:rPr>
              <a:t>Jefferson sent representative to France to purchase the port city of </a:t>
            </a:r>
          </a:p>
          <a:p>
            <a:pPr indent="0">
              <a:buNone/>
            </a:pPr>
            <a:r>
              <a:rPr lang="en-US" sz="2400" dirty="0"/>
              <a:t> </a:t>
            </a:r>
            <a:r>
              <a:rPr lang="en-US" sz="2400" dirty="0" smtClean="0"/>
              <a:t>    </a:t>
            </a:r>
            <a:r>
              <a:rPr lang="en-US" sz="2400" dirty="0" smtClean="0">
                <a:effectLst/>
              </a:rPr>
              <a:t>New Orleans.</a:t>
            </a:r>
          </a:p>
          <a:p>
            <a:r>
              <a:rPr lang="en-US" sz="2400" dirty="0" smtClean="0"/>
              <a:t>Purchased the territory from France for </a:t>
            </a:r>
            <a:r>
              <a:rPr lang="en-US" sz="2400" b="1" dirty="0" smtClean="0"/>
              <a:t>$15 million</a:t>
            </a:r>
            <a:endParaRPr lang="en-US" sz="2400" b="1" dirty="0" smtClean="0">
              <a:effectLst/>
            </a:endParaRPr>
          </a:p>
          <a:p>
            <a:r>
              <a:rPr lang="en-US" sz="2400" dirty="0" smtClean="0">
                <a:effectLst/>
              </a:rPr>
              <a:t>Napoleon offered to sell the entire Louisiana Territory to the U.S.</a:t>
            </a:r>
          </a:p>
          <a:p>
            <a:pPr lvl="1"/>
            <a:r>
              <a:rPr lang="en-US" sz="2400" b="1" dirty="0" smtClean="0">
                <a:effectLst/>
              </a:rPr>
              <a:t>Doubled</a:t>
            </a:r>
            <a:r>
              <a:rPr lang="en-US" sz="2400" dirty="0" smtClean="0">
                <a:effectLst/>
              </a:rPr>
              <a:t> the size of U.S. territory</a:t>
            </a:r>
          </a:p>
          <a:p>
            <a:pPr>
              <a:buFont typeface="Wingdings" pitchFamily="2" charset="2"/>
              <a:buNone/>
            </a:pPr>
            <a:endParaRPr lang="en-US" dirty="0" smtClean="0">
              <a:effectLst/>
            </a:endParaRPr>
          </a:p>
        </p:txBody>
      </p:sp>
      <p:pic>
        <p:nvPicPr>
          <p:cNvPr id="76804" name="Picture 5" descr="MCj039792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724400"/>
            <a:ext cx="167322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876800"/>
            <a:ext cx="2895600" cy="189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6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1371600" y="996661"/>
            <a:ext cx="9144000" cy="1098550"/>
          </a:xfrm>
          <a:prstGeom prst="rect">
            <a:avLst/>
          </a:prstGeom>
          <a:noFill/>
          <a:ln w="9525">
            <a:noFill/>
            <a:miter lim="800000"/>
            <a:headEnd/>
            <a:tailEnd/>
          </a:ln>
          <a:effec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defRPr/>
            </a:pPr>
            <a:r>
              <a:rPr lang="en-US" sz="6600" b="1" dirty="0" smtClean="0">
                <a:effectLst>
                  <a:outerShdw blurRad="38100" dist="38100" dir="2700000" algn="tl">
                    <a:srgbClr val="000000"/>
                  </a:outerShdw>
                </a:effectLst>
                <a:latin typeface="+mn-lt"/>
                <a:ea typeface="Segoe UI" pitchFamily="34" charset="0"/>
                <a:cs typeface="Segoe UI" pitchFamily="34" charset="0"/>
              </a:rPr>
              <a:t>Dred Scott Case </a:t>
            </a:r>
          </a:p>
        </p:txBody>
      </p:sp>
      <p:pic>
        <p:nvPicPr>
          <p:cNvPr id="105476" name="Picture 5" descr="8744-01-t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667000"/>
            <a:ext cx="2088159"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7" name="Rectangle 11"/>
          <p:cNvSpPr>
            <a:spLocks noGrp="1" noChangeArrowheads="1"/>
          </p:cNvSpPr>
          <p:nvPr>
            <p:ph sz="quarter" idx="13"/>
          </p:nvPr>
        </p:nvSpPr>
        <p:spPr>
          <a:xfrm>
            <a:off x="914400" y="2209800"/>
            <a:ext cx="5715000" cy="4189413"/>
          </a:xfrm>
        </p:spPr>
        <p:txBody>
          <a:bodyPr/>
          <a:lstStyle/>
          <a:p>
            <a:pPr eaLnBrk="1" hangingPunct="1">
              <a:lnSpc>
                <a:spcPct val="80000"/>
              </a:lnSpc>
              <a:defRPr/>
            </a:pPr>
            <a:r>
              <a:rPr lang="en-US" sz="1800" dirty="0" smtClean="0"/>
              <a:t>Dred Scott was a </a:t>
            </a:r>
            <a:r>
              <a:rPr lang="en-US" sz="1800" b="1" dirty="0" smtClean="0"/>
              <a:t>slave</a:t>
            </a:r>
            <a:r>
              <a:rPr lang="en-US" sz="1800" dirty="0" smtClean="0"/>
              <a:t> that had been taken into </a:t>
            </a:r>
            <a:r>
              <a:rPr lang="en-US" sz="1800" b="1" dirty="0" smtClean="0"/>
              <a:t>free</a:t>
            </a:r>
          </a:p>
          <a:p>
            <a:pPr indent="0" eaLnBrk="1" hangingPunct="1">
              <a:lnSpc>
                <a:spcPct val="80000"/>
              </a:lnSpc>
              <a:buNone/>
              <a:defRPr/>
            </a:pPr>
            <a:r>
              <a:rPr lang="en-US" b="1" dirty="0"/>
              <a:t> </a:t>
            </a:r>
            <a:r>
              <a:rPr lang="en-US" b="1" dirty="0" smtClean="0"/>
              <a:t>   </a:t>
            </a:r>
            <a:r>
              <a:rPr lang="en-US" sz="1800" b="1" dirty="0" smtClean="0"/>
              <a:t> territory</a:t>
            </a:r>
          </a:p>
          <a:p>
            <a:pPr eaLnBrk="1" hangingPunct="1">
              <a:lnSpc>
                <a:spcPct val="80000"/>
              </a:lnSpc>
              <a:defRPr/>
            </a:pPr>
            <a:r>
              <a:rPr lang="en-US" sz="1800" dirty="0" smtClean="0"/>
              <a:t>After his owner died, Scott wanted his freedom</a:t>
            </a:r>
          </a:p>
          <a:p>
            <a:pPr eaLnBrk="1" hangingPunct="1">
              <a:lnSpc>
                <a:spcPct val="80000"/>
              </a:lnSpc>
              <a:defRPr/>
            </a:pPr>
            <a:r>
              <a:rPr lang="en-US" sz="1800" dirty="0" smtClean="0"/>
              <a:t>The </a:t>
            </a:r>
            <a:r>
              <a:rPr lang="en-US" sz="1800" b="1" dirty="0" smtClean="0"/>
              <a:t>Supreme Court </a:t>
            </a:r>
            <a:r>
              <a:rPr lang="en-US" sz="1800" dirty="0" smtClean="0"/>
              <a:t>decision:</a:t>
            </a:r>
          </a:p>
          <a:p>
            <a:pPr lvl="1" eaLnBrk="1" hangingPunct="1">
              <a:lnSpc>
                <a:spcPct val="80000"/>
              </a:lnSpc>
              <a:defRPr/>
            </a:pPr>
            <a:r>
              <a:rPr lang="en-US" sz="1800" dirty="0" smtClean="0"/>
              <a:t>ruled that African Americans </a:t>
            </a:r>
            <a:r>
              <a:rPr lang="en-US" sz="1800" b="1" dirty="0" smtClean="0"/>
              <a:t>were not citizens </a:t>
            </a:r>
            <a:r>
              <a:rPr lang="en-US" sz="1800" dirty="0" smtClean="0"/>
              <a:t>of the U.S.</a:t>
            </a:r>
          </a:p>
          <a:p>
            <a:pPr lvl="1" eaLnBrk="1" hangingPunct="1">
              <a:lnSpc>
                <a:spcPct val="80000"/>
              </a:lnSpc>
              <a:defRPr/>
            </a:pPr>
            <a:r>
              <a:rPr lang="en-US" sz="1800" dirty="0" smtClean="0"/>
              <a:t>African Americans were not free just because they were taken into free territories by their owners</a:t>
            </a:r>
          </a:p>
          <a:p>
            <a:pPr lvl="1" eaLnBrk="1" hangingPunct="1">
              <a:lnSpc>
                <a:spcPct val="80000"/>
              </a:lnSpc>
              <a:defRPr/>
            </a:pPr>
            <a:r>
              <a:rPr lang="en-US" sz="1800" dirty="0" smtClean="0"/>
              <a:t>Laws like the Missouri Compromise were unconstitutional</a:t>
            </a:r>
          </a:p>
          <a:p>
            <a:pPr lvl="1" eaLnBrk="1" hangingPunct="1">
              <a:lnSpc>
                <a:spcPct val="80000"/>
              </a:lnSpc>
              <a:defRPr/>
            </a:pPr>
            <a:r>
              <a:rPr lang="en-US" sz="1800" dirty="0" smtClean="0"/>
              <a:t>Congress could not deny slave owners from taking slaves into the western territories because they were </a:t>
            </a:r>
            <a:r>
              <a:rPr lang="en-US" sz="1800" b="1" dirty="0" smtClean="0"/>
              <a:t>property under the 5</a:t>
            </a:r>
            <a:r>
              <a:rPr lang="en-US" sz="1800" b="1" baseline="30000" dirty="0" smtClean="0"/>
              <a:t>th</a:t>
            </a:r>
            <a:r>
              <a:rPr lang="en-US" sz="1800" b="1" dirty="0" smtClean="0"/>
              <a:t> Amendment</a:t>
            </a:r>
          </a:p>
          <a:p>
            <a:pPr lvl="1" eaLnBrk="1" hangingPunct="1">
              <a:lnSpc>
                <a:spcPct val="80000"/>
              </a:lnSpc>
              <a:defRPr/>
            </a:pPr>
            <a:endParaRPr lang="en-US" sz="2000" dirty="0" smtClean="0"/>
          </a:p>
          <a:p>
            <a:pPr eaLnBrk="1" hangingPunct="1">
              <a:lnSpc>
                <a:spcPct val="80000"/>
              </a:lnSpc>
              <a:buFont typeface="Wingdings" pitchFamily="2" charset="2"/>
              <a:buNone/>
              <a:defRPr/>
            </a:pPr>
            <a:endParaRPr lang="en-US" sz="2400" dirty="0" smtClean="0"/>
          </a:p>
        </p:txBody>
      </p:sp>
    </p:spTree>
    <p:extLst>
      <p:ext uri="{BB962C8B-B14F-4D97-AF65-F5344CB8AC3E}">
        <p14:creationId xmlns:p14="http://schemas.microsoft.com/office/powerpoint/2010/main" val="279171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38200" y="1219200"/>
            <a:ext cx="6400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ffectLst/>
              </a:rPr>
              <a:t>John Brown</a:t>
            </a:r>
          </a:p>
        </p:txBody>
      </p:sp>
      <p:sp>
        <p:nvSpPr>
          <p:cNvPr id="106499" name="Rectangle 3"/>
          <p:cNvSpPr>
            <a:spLocks noGrp="1" noChangeArrowheads="1"/>
          </p:cNvSpPr>
          <p:nvPr>
            <p:ph idx="1"/>
          </p:nvPr>
        </p:nvSpPr>
        <p:spPr>
          <a:xfrm>
            <a:off x="762000" y="2438400"/>
            <a:ext cx="74676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r>
              <a:rPr lang="en-US" sz="2800" dirty="0" smtClean="0">
                <a:effectLst/>
              </a:rPr>
              <a:t>A staunch </a:t>
            </a:r>
            <a:r>
              <a:rPr lang="en-US" sz="2800" b="1" dirty="0" smtClean="0">
                <a:effectLst/>
              </a:rPr>
              <a:t>abolitionist</a:t>
            </a:r>
          </a:p>
          <a:p>
            <a:r>
              <a:rPr lang="en-US" sz="2800" dirty="0" smtClean="0">
                <a:effectLst/>
              </a:rPr>
              <a:t>Had committed five murders of pro-slavery people in Pottawatomie,</a:t>
            </a:r>
          </a:p>
          <a:p>
            <a:pPr indent="0">
              <a:buNone/>
            </a:pPr>
            <a:r>
              <a:rPr lang="en-US" sz="2800" dirty="0"/>
              <a:t> </a:t>
            </a:r>
            <a:r>
              <a:rPr lang="en-US" sz="2800" dirty="0" smtClean="0"/>
              <a:t>   </a:t>
            </a:r>
            <a:r>
              <a:rPr lang="en-US" sz="2800" dirty="0" smtClean="0">
                <a:effectLst/>
              </a:rPr>
              <a:t> Kansas in 1856</a:t>
            </a:r>
          </a:p>
          <a:p>
            <a:r>
              <a:rPr lang="en-US" sz="2800" dirty="0" smtClean="0">
                <a:effectLst/>
              </a:rPr>
              <a:t>In 1859, he raided a federal arsenal in </a:t>
            </a:r>
            <a:r>
              <a:rPr lang="en-US" sz="2800" b="1" dirty="0" smtClean="0">
                <a:effectLst/>
              </a:rPr>
              <a:t>Harper’s Ferry, VA</a:t>
            </a:r>
            <a:r>
              <a:rPr lang="en-US" sz="2800" dirty="0" smtClean="0">
                <a:effectLst/>
              </a:rPr>
              <a:t>, in an </a:t>
            </a:r>
          </a:p>
          <a:p>
            <a:pPr indent="0">
              <a:buNone/>
            </a:pPr>
            <a:r>
              <a:rPr lang="en-US" sz="2800" dirty="0"/>
              <a:t> </a:t>
            </a:r>
            <a:r>
              <a:rPr lang="en-US" sz="2800" dirty="0" smtClean="0"/>
              <a:t>    </a:t>
            </a:r>
            <a:r>
              <a:rPr lang="en-US" sz="2800" dirty="0" smtClean="0">
                <a:effectLst/>
              </a:rPr>
              <a:t>attempt to </a:t>
            </a:r>
            <a:r>
              <a:rPr lang="en-US" sz="2800" b="1" dirty="0" smtClean="0">
                <a:effectLst/>
              </a:rPr>
              <a:t>arm a slave resurrection</a:t>
            </a:r>
          </a:p>
          <a:p>
            <a:r>
              <a:rPr lang="en-US" sz="2800" dirty="0" smtClean="0">
                <a:effectLst/>
              </a:rPr>
              <a:t>He was captured, charged with treason, and executed by hanging for </a:t>
            </a:r>
          </a:p>
          <a:p>
            <a:pPr indent="0">
              <a:buNone/>
            </a:pPr>
            <a:r>
              <a:rPr lang="en-US" sz="2800" dirty="0"/>
              <a:t> </a:t>
            </a:r>
            <a:r>
              <a:rPr lang="en-US" sz="2800" dirty="0" smtClean="0"/>
              <a:t>    </a:t>
            </a:r>
            <a:r>
              <a:rPr lang="en-US" sz="2800" dirty="0" smtClean="0">
                <a:effectLst/>
              </a:rPr>
              <a:t>his crimes</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2345"/>
            <a:ext cx="22574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607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781800" cy="685800"/>
          </a:xfrm>
        </p:spPr>
        <p:txBody>
          <a:bodyPr>
            <a:normAutofit fontScale="90000"/>
          </a:bodyPr>
          <a:lstStyle/>
          <a:p>
            <a:r>
              <a:rPr lang="en-US" dirty="0" smtClean="0"/>
              <a:t>      Preserving the Union</a:t>
            </a:r>
            <a:endParaRPr lang="en-US" dirty="0"/>
          </a:p>
        </p:txBody>
      </p:sp>
      <p:sp>
        <p:nvSpPr>
          <p:cNvPr id="3" name="Content Placeholder 2"/>
          <p:cNvSpPr>
            <a:spLocks noGrp="1"/>
          </p:cNvSpPr>
          <p:nvPr>
            <p:ph idx="1"/>
          </p:nvPr>
        </p:nvSpPr>
        <p:spPr>
          <a:xfrm>
            <a:off x="762000" y="2286910"/>
            <a:ext cx="7467600" cy="4419600"/>
          </a:xfrm>
        </p:spPr>
        <p:txBody>
          <a:bodyPr>
            <a:normAutofit/>
          </a:bodyPr>
          <a:lstStyle/>
          <a:p>
            <a:r>
              <a:rPr lang="en-US" dirty="0" smtClean="0"/>
              <a:t>President Lincoln believed that preservation of the U.S (the Union) was a</a:t>
            </a:r>
          </a:p>
          <a:p>
            <a:pPr indent="0">
              <a:buNone/>
            </a:pPr>
            <a:r>
              <a:rPr lang="en-US" dirty="0"/>
              <a:t> </a:t>
            </a:r>
            <a:r>
              <a:rPr lang="en-US" dirty="0" smtClean="0"/>
              <a:t>    top priority</a:t>
            </a:r>
          </a:p>
          <a:p>
            <a:r>
              <a:rPr lang="en-US" dirty="0" smtClean="0"/>
              <a:t>He did not believe the southern states had the right to secede from the Union.</a:t>
            </a:r>
          </a:p>
          <a:p>
            <a:r>
              <a:rPr lang="en-US" dirty="0" smtClean="0"/>
              <a:t>He never considered the Confederacy a separate country.</a:t>
            </a:r>
          </a:p>
          <a:p>
            <a:r>
              <a:rPr lang="en-US" dirty="0" smtClean="0"/>
              <a:t>Lincoln often stated that he only wished to restrict the spread of slavery, not </a:t>
            </a:r>
          </a:p>
          <a:p>
            <a:pPr indent="0">
              <a:buNone/>
            </a:pPr>
            <a:r>
              <a:rPr lang="en-US" dirty="0"/>
              <a:t> </a:t>
            </a:r>
            <a:r>
              <a:rPr lang="en-US" dirty="0" smtClean="0"/>
              <a:t>    to abolish it, over time he did embrace the idea of ending slavery in the U.S.</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1905000" cy="215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540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North </a:t>
            </a:r>
            <a:r>
              <a:rPr lang="en-US" sz="2400" b="1" dirty="0" err="1" smtClean="0"/>
              <a:t>vs</a:t>
            </a:r>
            <a:r>
              <a:rPr lang="en-US" b="1" dirty="0" smtClean="0"/>
              <a:t> South</a:t>
            </a:r>
            <a:endParaRPr lang="en-US" b="1" dirty="0"/>
          </a:p>
        </p:txBody>
      </p:sp>
      <p:sp>
        <p:nvSpPr>
          <p:cNvPr id="3" name="Content Placeholder 2"/>
          <p:cNvSpPr>
            <a:spLocks noGrp="1"/>
          </p:cNvSpPr>
          <p:nvPr>
            <p:ph idx="1"/>
          </p:nvPr>
        </p:nvSpPr>
        <p:spPr>
          <a:xfrm>
            <a:off x="762000" y="2286000"/>
            <a:ext cx="7620000" cy="3505200"/>
          </a:xfrm>
        </p:spPr>
        <p:txBody>
          <a:bodyPr/>
          <a:lstStyle/>
          <a:p>
            <a:r>
              <a:rPr lang="en-US" dirty="0" smtClean="0"/>
              <a:t>Southern forces opened fire on Union forces at Fort Sumter, war had begun.</a:t>
            </a:r>
          </a:p>
          <a:p>
            <a:r>
              <a:rPr lang="en-US" dirty="0" smtClean="0"/>
              <a:t>The war lasted 4 years and the lives of 821,000 soldiers.</a:t>
            </a:r>
          </a:p>
          <a:p>
            <a:r>
              <a:rPr lang="en-US" dirty="0" smtClean="0"/>
              <a:t>South was at a serious disadvantage being primarily and agricultural based society.</a:t>
            </a:r>
          </a:p>
          <a:p>
            <a:r>
              <a:rPr lang="en-US" dirty="0" smtClean="0"/>
              <a:t>The numerical and industrial superiority of the northern economy proved too much for the South to overcome.</a:t>
            </a:r>
          </a:p>
          <a:p>
            <a:r>
              <a:rPr lang="en-US" dirty="0" smtClean="0"/>
              <a:t>The South did have far more superior military leaders than the North</a:t>
            </a:r>
          </a:p>
          <a:p>
            <a:endParaRPr lang="en-US" dirty="0"/>
          </a:p>
        </p:txBody>
      </p:sp>
    </p:spTree>
    <p:extLst>
      <p:ext uri="{BB962C8B-B14F-4D97-AF65-F5344CB8AC3E}">
        <p14:creationId xmlns:p14="http://schemas.microsoft.com/office/powerpoint/2010/main" val="32410353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295400" y="1295400"/>
            <a:ext cx="6400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2400" b="1" dirty="0" smtClean="0">
                <a:effectLst/>
              </a:rPr>
              <a:t>Economic Disparity between the North and the South</a:t>
            </a:r>
          </a:p>
        </p:txBody>
      </p:sp>
      <p:pic>
        <p:nvPicPr>
          <p:cNvPr id="110596" name="Picture 4" descr="UnionResources-2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964" y="1981200"/>
            <a:ext cx="5029200" cy="456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3986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4"/>
          <p:cNvSpPr>
            <a:spLocks noGrp="1" noChangeArrowheads="1"/>
          </p:cNvSpPr>
          <p:nvPr>
            <p:ph sz="quarter" idx="13"/>
          </p:nvPr>
        </p:nvSpPr>
        <p:spPr>
          <a:xfrm>
            <a:off x="457200" y="2438400"/>
            <a:ext cx="4038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400" b="1" dirty="0" smtClean="0">
                <a:effectLst/>
              </a:rPr>
              <a:t>North/Union</a:t>
            </a:r>
          </a:p>
          <a:p>
            <a:pPr lvl="1">
              <a:lnSpc>
                <a:spcPct val="90000"/>
              </a:lnSpc>
            </a:pPr>
            <a:r>
              <a:rPr lang="en-US" sz="2000" b="1" dirty="0" smtClean="0">
                <a:effectLst/>
              </a:rPr>
              <a:t>Presiden</a:t>
            </a:r>
            <a:r>
              <a:rPr lang="en-US" sz="2000" dirty="0" smtClean="0">
                <a:effectLst/>
              </a:rPr>
              <a:t>t: Abraham Lincoln</a:t>
            </a:r>
          </a:p>
          <a:p>
            <a:pPr lvl="1">
              <a:lnSpc>
                <a:spcPct val="90000"/>
              </a:lnSpc>
            </a:pPr>
            <a:r>
              <a:rPr lang="en-US" sz="2000" dirty="0" smtClean="0">
                <a:effectLst/>
              </a:rPr>
              <a:t>Generals: </a:t>
            </a:r>
          </a:p>
          <a:p>
            <a:pPr lvl="2">
              <a:lnSpc>
                <a:spcPct val="90000"/>
              </a:lnSpc>
            </a:pPr>
            <a:r>
              <a:rPr lang="en-US" sz="1800" b="1" dirty="0" smtClean="0">
                <a:effectLst/>
              </a:rPr>
              <a:t>Ulysses S. Grant </a:t>
            </a:r>
            <a:r>
              <a:rPr lang="en-US" sz="1800" dirty="0" smtClean="0">
                <a:effectLst/>
              </a:rPr>
              <a:t>– defeated Lee and ended the war</a:t>
            </a:r>
          </a:p>
          <a:p>
            <a:pPr lvl="2">
              <a:lnSpc>
                <a:spcPct val="90000"/>
              </a:lnSpc>
            </a:pPr>
            <a:r>
              <a:rPr lang="en-US" sz="1800" b="1" dirty="0" smtClean="0">
                <a:effectLst/>
              </a:rPr>
              <a:t>William T. Sherman </a:t>
            </a:r>
            <a:r>
              <a:rPr lang="en-US" sz="1800" dirty="0" smtClean="0">
                <a:effectLst/>
              </a:rPr>
              <a:t>– capture the railroad city of Atlanta, GA and led a destructive march through Georgia</a:t>
            </a:r>
          </a:p>
          <a:p>
            <a:pPr lvl="2">
              <a:lnSpc>
                <a:spcPct val="90000"/>
              </a:lnSpc>
              <a:buFont typeface="Wingdings" pitchFamily="2" charset="2"/>
              <a:buNone/>
            </a:pPr>
            <a:endParaRPr lang="en-US" sz="1800" dirty="0" smtClean="0">
              <a:effectLst/>
            </a:endParaRPr>
          </a:p>
        </p:txBody>
      </p:sp>
      <p:sp>
        <p:nvSpPr>
          <p:cNvPr id="107522" name="Rectangle 2"/>
          <p:cNvSpPr>
            <a:spLocks noGrp="1" noChangeArrowheads="1"/>
          </p:cNvSpPr>
          <p:nvPr>
            <p:ph type="title"/>
          </p:nvPr>
        </p:nvSpPr>
        <p:spPr>
          <a:xfrm>
            <a:off x="381000" y="68580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ffectLst/>
              </a:rPr>
              <a:t>Civil War Leaders</a:t>
            </a:r>
          </a:p>
        </p:txBody>
      </p:sp>
      <p:sp>
        <p:nvSpPr>
          <p:cNvPr id="107524" name="Rectangle 5"/>
          <p:cNvSpPr>
            <a:spLocks noGrp="1" noChangeArrowheads="1"/>
          </p:cNvSpPr>
          <p:nvPr>
            <p:ph sz="quarter" idx="14"/>
          </p:nvPr>
        </p:nvSpPr>
        <p:spPr>
          <a:xfrm>
            <a:off x="4343400" y="2362200"/>
            <a:ext cx="4038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400" b="1" dirty="0" smtClean="0">
                <a:effectLst/>
              </a:rPr>
              <a:t>South/Confederacy</a:t>
            </a:r>
          </a:p>
          <a:p>
            <a:pPr lvl="1">
              <a:lnSpc>
                <a:spcPct val="90000"/>
              </a:lnSpc>
            </a:pPr>
            <a:r>
              <a:rPr lang="en-US" sz="2000" b="1" dirty="0" smtClean="0">
                <a:effectLst/>
              </a:rPr>
              <a:t>Presiden</a:t>
            </a:r>
            <a:r>
              <a:rPr lang="en-US" sz="2000" dirty="0" smtClean="0">
                <a:effectLst/>
              </a:rPr>
              <a:t>t: Jefferson Davis</a:t>
            </a:r>
          </a:p>
          <a:p>
            <a:pPr lvl="1">
              <a:lnSpc>
                <a:spcPct val="90000"/>
              </a:lnSpc>
            </a:pPr>
            <a:r>
              <a:rPr lang="en-US" sz="2000" dirty="0" smtClean="0">
                <a:effectLst/>
              </a:rPr>
              <a:t>Generals:</a:t>
            </a:r>
          </a:p>
          <a:p>
            <a:pPr lvl="2">
              <a:lnSpc>
                <a:spcPct val="90000"/>
              </a:lnSpc>
            </a:pPr>
            <a:r>
              <a:rPr lang="en-US" sz="1800" b="1" dirty="0" smtClean="0">
                <a:effectLst/>
              </a:rPr>
              <a:t>Robert E. Lee </a:t>
            </a:r>
            <a:r>
              <a:rPr lang="en-US" sz="1800" dirty="0" smtClean="0">
                <a:effectLst/>
              </a:rPr>
              <a:t>– commander the Army of Northern Virginia; successfully won defensive battles against the Union, but lost both attempts at offensive battles</a:t>
            </a:r>
          </a:p>
          <a:p>
            <a:pPr lvl="2">
              <a:lnSpc>
                <a:spcPct val="90000"/>
              </a:lnSpc>
            </a:pPr>
            <a:r>
              <a:rPr lang="en-US" sz="1800" b="1" dirty="0" smtClean="0">
                <a:effectLst/>
              </a:rPr>
              <a:t>“Stonewall” Jackson </a:t>
            </a:r>
            <a:r>
              <a:rPr lang="en-US" sz="1800" dirty="0" smtClean="0">
                <a:effectLst/>
              </a:rPr>
              <a:t>– Lee’s right-hand man; helped him win many victories against the Union</a:t>
            </a:r>
          </a:p>
        </p:txBody>
      </p:sp>
      <p:pic>
        <p:nvPicPr>
          <p:cNvPr id="10752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2400"/>
            <a:ext cx="1752600" cy="140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89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ffectLst/>
              </a:rPr>
              <a:t>Civil War Battles</a:t>
            </a:r>
          </a:p>
        </p:txBody>
      </p:sp>
      <p:sp>
        <p:nvSpPr>
          <p:cNvPr id="108547" name="Rectangle 3"/>
          <p:cNvSpPr>
            <a:spLocks noGrp="1" noChangeArrowheads="1"/>
          </p:cNvSpPr>
          <p:nvPr>
            <p:ph idx="1"/>
          </p:nvPr>
        </p:nvSpPr>
        <p:spPr>
          <a:xfrm>
            <a:off x="838200" y="2209800"/>
            <a:ext cx="75438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80000"/>
              </a:lnSpc>
            </a:pPr>
            <a:r>
              <a:rPr lang="en-US" sz="2000" b="1" dirty="0" smtClean="0">
                <a:effectLst/>
              </a:rPr>
              <a:t>Fort Sumter </a:t>
            </a:r>
            <a:r>
              <a:rPr lang="en-US" sz="2000" dirty="0" smtClean="0">
                <a:effectLst/>
              </a:rPr>
              <a:t>(April, 1861) – where the Civil War began</a:t>
            </a:r>
          </a:p>
          <a:p>
            <a:pPr>
              <a:lnSpc>
                <a:spcPct val="80000"/>
              </a:lnSpc>
            </a:pPr>
            <a:r>
              <a:rPr lang="en-US" sz="2000" b="1" dirty="0" smtClean="0">
                <a:effectLst/>
              </a:rPr>
              <a:t>Antietam</a:t>
            </a:r>
            <a:r>
              <a:rPr lang="en-US" sz="2000" dirty="0" smtClean="0">
                <a:effectLst/>
              </a:rPr>
              <a:t> (August, 1862) – Lee’s first attempt to fight an offensive battle and first one outside the Confederacy; he lost</a:t>
            </a:r>
          </a:p>
          <a:p>
            <a:pPr>
              <a:lnSpc>
                <a:spcPct val="80000"/>
              </a:lnSpc>
            </a:pPr>
            <a:r>
              <a:rPr lang="en-US" sz="2000" b="1" dirty="0" smtClean="0">
                <a:effectLst/>
              </a:rPr>
              <a:t>Gettysburg</a:t>
            </a:r>
            <a:r>
              <a:rPr lang="en-US" sz="2000" dirty="0" smtClean="0">
                <a:effectLst/>
              </a:rPr>
              <a:t> (July 1-3, 1863) – Lee’s second attempt to fight an offensive battle; the turning point of the war; Lee would never recover from this loss</a:t>
            </a:r>
          </a:p>
          <a:p>
            <a:pPr>
              <a:lnSpc>
                <a:spcPct val="80000"/>
              </a:lnSpc>
            </a:pPr>
            <a:r>
              <a:rPr lang="en-US" sz="2000" b="1" dirty="0" smtClean="0">
                <a:effectLst/>
              </a:rPr>
              <a:t>Vicksburg</a:t>
            </a:r>
            <a:r>
              <a:rPr lang="en-US" sz="2000" dirty="0" smtClean="0">
                <a:effectLst/>
              </a:rPr>
              <a:t> – “the nail that held the two halves of the Confederacy together” (Davis); located on the Mississippi River, it fail to Union control on July 4, 1863; the Union had control of the Mississippi</a:t>
            </a:r>
          </a:p>
          <a:p>
            <a:pPr>
              <a:lnSpc>
                <a:spcPct val="80000"/>
              </a:lnSpc>
            </a:pPr>
            <a:r>
              <a:rPr lang="en-US" sz="2000" b="1" dirty="0" smtClean="0">
                <a:effectLst/>
              </a:rPr>
              <a:t>Atlanta</a:t>
            </a:r>
            <a:r>
              <a:rPr lang="en-US" sz="2000" dirty="0" smtClean="0">
                <a:effectLst/>
              </a:rPr>
              <a:t> (September, 1864) – the main rail center of the southeast captured by General Sherman and where he began his March to the Sea</a:t>
            </a:r>
          </a:p>
        </p:txBody>
      </p:sp>
    </p:spTree>
    <p:extLst>
      <p:ext uri="{BB962C8B-B14F-4D97-AF65-F5344CB8AC3E}">
        <p14:creationId xmlns:p14="http://schemas.microsoft.com/office/powerpoint/2010/main" val="163283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Habeas corpus</a:t>
            </a:r>
            <a:endParaRPr lang="en-US" b="1" dirty="0"/>
          </a:p>
        </p:txBody>
      </p:sp>
      <p:sp>
        <p:nvSpPr>
          <p:cNvPr id="3" name="Content Placeholder 2"/>
          <p:cNvSpPr>
            <a:spLocks noGrp="1"/>
          </p:cNvSpPr>
          <p:nvPr>
            <p:ph idx="1"/>
          </p:nvPr>
        </p:nvSpPr>
        <p:spPr>
          <a:xfrm>
            <a:off x="838200" y="2286000"/>
            <a:ext cx="7315200" cy="3429000"/>
          </a:xfrm>
        </p:spPr>
        <p:txBody>
          <a:bodyPr>
            <a:normAutofit/>
          </a:bodyPr>
          <a:lstStyle/>
          <a:p>
            <a:r>
              <a:rPr lang="en-US" dirty="0" smtClean="0"/>
              <a:t>Not all Northerners supported Lincoln’s efforts to preserve the Union.</a:t>
            </a:r>
          </a:p>
          <a:p>
            <a:r>
              <a:rPr lang="en-US" dirty="0" smtClean="0"/>
              <a:t>In some states Lincoln suspended the constitutional right of </a:t>
            </a:r>
            <a:r>
              <a:rPr lang="en-US" b="1" i="1" dirty="0" smtClean="0"/>
              <a:t>Habeas Corpus </a:t>
            </a:r>
            <a:r>
              <a:rPr lang="en-US" dirty="0" smtClean="0"/>
              <a:t>(the legal rule that anyone imprisoned must be taken before a judge to determine if the prisoner is being held in legal custody).</a:t>
            </a:r>
          </a:p>
          <a:p>
            <a:r>
              <a:rPr lang="en-US" dirty="0" smtClean="0"/>
              <a:t>Lincoln used his emergency posers to legalize the holding of Confederate sympathizers without a trail  and  judge to agree they were legally imprisoned.</a:t>
            </a:r>
            <a:endParaRPr lang="en-US" dirty="0"/>
          </a:p>
        </p:txBody>
      </p:sp>
    </p:spTree>
    <p:extLst>
      <p:ext uri="{BB962C8B-B14F-4D97-AF65-F5344CB8AC3E}">
        <p14:creationId xmlns:p14="http://schemas.microsoft.com/office/powerpoint/2010/main" val="2719540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09600" y="1219200"/>
            <a:ext cx="8001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2800" b="1" dirty="0" smtClean="0">
                <a:effectLst/>
              </a:rPr>
              <a:t>Emancipation Proclamation</a:t>
            </a:r>
          </a:p>
        </p:txBody>
      </p:sp>
      <p:sp>
        <p:nvSpPr>
          <p:cNvPr id="109571" name="Rectangle 3"/>
          <p:cNvSpPr>
            <a:spLocks noGrp="1" noChangeArrowheads="1"/>
          </p:cNvSpPr>
          <p:nvPr>
            <p:ph idx="1"/>
          </p:nvPr>
        </p:nvSpPr>
        <p:spPr>
          <a:xfrm>
            <a:off x="685800" y="2286000"/>
            <a:ext cx="79248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lnSpc>
                <a:spcPct val="80000"/>
              </a:lnSpc>
            </a:pPr>
            <a:r>
              <a:rPr lang="en-US" sz="2400" dirty="0" smtClean="0">
                <a:effectLst/>
              </a:rPr>
              <a:t>After the </a:t>
            </a:r>
            <a:r>
              <a:rPr lang="en-US" sz="2400" b="1" dirty="0" smtClean="0">
                <a:effectLst/>
              </a:rPr>
              <a:t>Battle of Antietam</a:t>
            </a:r>
            <a:r>
              <a:rPr lang="en-US" sz="2400" dirty="0" smtClean="0">
                <a:effectLst/>
              </a:rPr>
              <a:t>, President Lincoln announced he</a:t>
            </a:r>
          </a:p>
          <a:p>
            <a:pPr indent="0">
              <a:lnSpc>
                <a:spcPct val="80000"/>
              </a:lnSpc>
              <a:buNone/>
            </a:pPr>
            <a:r>
              <a:rPr lang="en-US" sz="2400" dirty="0"/>
              <a:t> </a:t>
            </a:r>
            <a:r>
              <a:rPr lang="en-US" sz="2400" dirty="0" smtClean="0"/>
              <a:t>  </a:t>
            </a:r>
            <a:r>
              <a:rPr lang="en-US" sz="2400" dirty="0" smtClean="0">
                <a:effectLst/>
              </a:rPr>
              <a:t> would issue his proclamation on January 1, 1863 if the Confederacy</a:t>
            </a:r>
          </a:p>
          <a:p>
            <a:pPr indent="0">
              <a:lnSpc>
                <a:spcPct val="80000"/>
              </a:lnSpc>
              <a:buNone/>
            </a:pPr>
            <a:r>
              <a:rPr lang="en-US" sz="2400" dirty="0"/>
              <a:t> </a:t>
            </a:r>
            <a:r>
              <a:rPr lang="en-US" sz="2400" dirty="0" smtClean="0"/>
              <a:t>  </a:t>
            </a:r>
            <a:r>
              <a:rPr lang="en-US" sz="2400" dirty="0" smtClean="0">
                <a:effectLst/>
              </a:rPr>
              <a:t> did not surrender</a:t>
            </a:r>
          </a:p>
          <a:p>
            <a:pPr>
              <a:lnSpc>
                <a:spcPct val="80000"/>
              </a:lnSpc>
            </a:pPr>
            <a:r>
              <a:rPr lang="en-US" sz="2400" dirty="0" smtClean="0">
                <a:effectLst/>
              </a:rPr>
              <a:t>January 1, 1863, Lincoln announced the he was </a:t>
            </a:r>
            <a:r>
              <a:rPr lang="en-US" sz="2400" b="1" dirty="0" smtClean="0">
                <a:effectLst/>
              </a:rPr>
              <a:t>freeing</a:t>
            </a:r>
            <a:r>
              <a:rPr lang="en-US" sz="2400" dirty="0" smtClean="0">
                <a:effectLst/>
              </a:rPr>
              <a:t> the </a:t>
            </a:r>
          </a:p>
          <a:p>
            <a:pPr indent="0">
              <a:lnSpc>
                <a:spcPct val="80000"/>
              </a:lnSpc>
              <a:buNone/>
            </a:pPr>
            <a:r>
              <a:rPr lang="en-US" sz="2400" dirty="0"/>
              <a:t> </a:t>
            </a:r>
            <a:r>
              <a:rPr lang="en-US" sz="2400" dirty="0" smtClean="0"/>
              <a:t>  </a:t>
            </a:r>
            <a:r>
              <a:rPr lang="en-US" sz="2400" dirty="0" smtClean="0">
                <a:effectLst/>
              </a:rPr>
              <a:t>slaves who were still in the states that continue to fight the Union</a:t>
            </a:r>
          </a:p>
          <a:p>
            <a:pPr>
              <a:lnSpc>
                <a:spcPct val="80000"/>
              </a:lnSpc>
            </a:pPr>
            <a:r>
              <a:rPr lang="en-US" sz="2400" dirty="0" smtClean="0">
                <a:effectLst/>
              </a:rPr>
              <a:t>The Union army had a new purpose for fighting the war: </a:t>
            </a:r>
          </a:p>
          <a:p>
            <a:pPr indent="0">
              <a:lnSpc>
                <a:spcPct val="80000"/>
              </a:lnSpc>
              <a:buNone/>
            </a:pPr>
            <a:r>
              <a:rPr lang="en-US" sz="2400" dirty="0"/>
              <a:t> </a:t>
            </a:r>
            <a:r>
              <a:rPr lang="en-US" sz="2400" dirty="0" smtClean="0"/>
              <a:t>   </a:t>
            </a:r>
            <a:r>
              <a:rPr lang="en-US" sz="2400" dirty="0" smtClean="0">
                <a:effectLst/>
              </a:rPr>
              <a:t>they would </a:t>
            </a:r>
            <a:r>
              <a:rPr lang="en-US" sz="2400" b="1" dirty="0" smtClean="0">
                <a:effectLst/>
              </a:rPr>
              <a:t>free all slaves </a:t>
            </a:r>
            <a:r>
              <a:rPr lang="en-US" sz="2400" dirty="0" smtClean="0">
                <a:effectLst/>
              </a:rPr>
              <a:t>as they moved through the states at </a:t>
            </a:r>
          </a:p>
          <a:p>
            <a:pPr indent="0">
              <a:lnSpc>
                <a:spcPct val="80000"/>
              </a:lnSpc>
              <a:buNone/>
            </a:pPr>
            <a:r>
              <a:rPr lang="en-US" sz="2400" dirty="0"/>
              <a:t> </a:t>
            </a:r>
            <a:r>
              <a:rPr lang="en-US" sz="2400" dirty="0" smtClean="0"/>
              <a:t>   </a:t>
            </a:r>
            <a:r>
              <a:rPr lang="en-US" sz="2400" dirty="0" smtClean="0">
                <a:effectLst/>
              </a:rPr>
              <a:t>war with them</a:t>
            </a:r>
          </a:p>
          <a:p>
            <a:pPr>
              <a:lnSpc>
                <a:spcPct val="80000"/>
              </a:lnSpc>
            </a:pPr>
            <a:r>
              <a:rPr lang="en-US" sz="2400" dirty="0" smtClean="0">
                <a:effectLst/>
              </a:rPr>
              <a:t>Slaves in states still in the Union were not freed by the </a:t>
            </a:r>
          </a:p>
          <a:p>
            <a:pPr indent="0">
              <a:lnSpc>
                <a:spcPct val="80000"/>
              </a:lnSpc>
              <a:buNone/>
            </a:pPr>
            <a:r>
              <a:rPr lang="en-US" sz="2400" b="1" dirty="0"/>
              <a:t> </a:t>
            </a:r>
            <a:r>
              <a:rPr lang="en-US" sz="2400" b="1" dirty="0" smtClean="0"/>
              <a:t>   </a:t>
            </a:r>
            <a:r>
              <a:rPr lang="en-US" sz="2400" b="1" dirty="0" smtClean="0">
                <a:effectLst/>
              </a:rPr>
              <a:t>Emancipation Proclamation</a:t>
            </a:r>
            <a:r>
              <a:rPr lang="en-US" sz="2400" dirty="0" smtClean="0">
                <a:effectLst/>
              </a:rPr>
              <a:t>, but will be freed by the </a:t>
            </a:r>
            <a:r>
              <a:rPr lang="en-US" sz="2400" b="1" dirty="0" smtClean="0">
                <a:effectLst/>
              </a:rPr>
              <a:t>13</a:t>
            </a:r>
            <a:r>
              <a:rPr lang="en-US" sz="2400" b="1" baseline="30000" dirty="0" smtClean="0">
                <a:effectLst/>
              </a:rPr>
              <a:t>th</a:t>
            </a:r>
            <a:r>
              <a:rPr lang="en-US" sz="2400" b="1" dirty="0" smtClean="0">
                <a:effectLst/>
              </a:rPr>
              <a:t> </a:t>
            </a:r>
            <a:r>
              <a:rPr lang="en-US" sz="2400" b="1" dirty="0"/>
              <a:t> </a:t>
            </a:r>
            <a:r>
              <a:rPr lang="en-US" sz="2400" b="1" dirty="0" smtClean="0"/>
              <a:t>     </a:t>
            </a:r>
          </a:p>
          <a:p>
            <a:pPr indent="0">
              <a:lnSpc>
                <a:spcPct val="80000"/>
              </a:lnSpc>
              <a:buNone/>
            </a:pPr>
            <a:r>
              <a:rPr lang="en-US" sz="2400" b="1" dirty="0">
                <a:effectLst/>
              </a:rPr>
              <a:t> </a:t>
            </a:r>
            <a:r>
              <a:rPr lang="en-US" sz="2400" b="1" dirty="0" smtClean="0">
                <a:effectLst/>
              </a:rPr>
              <a:t>   Amendment</a:t>
            </a:r>
          </a:p>
        </p:txBody>
      </p:sp>
    </p:spTree>
    <p:extLst>
      <p:ext uri="{BB962C8B-B14F-4D97-AF65-F5344CB8AC3E}">
        <p14:creationId xmlns:p14="http://schemas.microsoft.com/office/powerpoint/2010/main" val="361157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76375"/>
            <a:ext cx="5486400" cy="685800"/>
          </a:xfrm>
        </p:spPr>
        <p:txBody>
          <a:bodyPr>
            <a:normAutofit fontScale="90000"/>
          </a:bodyPr>
          <a:lstStyle/>
          <a:p>
            <a:r>
              <a:rPr lang="en-US" b="1" dirty="0" smtClean="0"/>
              <a:t>Gettysburg </a:t>
            </a:r>
            <a:br>
              <a:rPr lang="en-US" b="1" dirty="0" smtClean="0"/>
            </a:br>
            <a:r>
              <a:rPr lang="en-US" b="1" dirty="0" smtClean="0"/>
              <a:t>address</a:t>
            </a:r>
            <a:endParaRPr lang="en-US" b="1" dirty="0"/>
          </a:p>
        </p:txBody>
      </p:sp>
      <p:sp>
        <p:nvSpPr>
          <p:cNvPr id="3" name="Content Placeholder 2"/>
          <p:cNvSpPr>
            <a:spLocks noGrp="1"/>
          </p:cNvSpPr>
          <p:nvPr>
            <p:ph idx="1"/>
          </p:nvPr>
        </p:nvSpPr>
        <p:spPr>
          <a:xfrm>
            <a:off x="914400" y="2438400"/>
            <a:ext cx="7467600" cy="3581400"/>
          </a:xfrm>
        </p:spPr>
        <p:txBody>
          <a:bodyPr>
            <a:noAutofit/>
          </a:bodyPr>
          <a:lstStyle/>
          <a:p>
            <a:pPr>
              <a:lnSpc>
                <a:spcPct val="100000"/>
              </a:lnSpc>
            </a:pPr>
            <a:r>
              <a:rPr lang="en-US" sz="2000" dirty="0" smtClean="0"/>
              <a:t>A dedication of a military cemetery at the </a:t>
            </a:r>
            <a:r>
              <a:rPr lang="en-US" sz="2000" b="1" dirty="0" smtClean="0"/>
              <a:t>Gettysburg battlefield </a:t>
            </a:r>
          </a:p>
          <a:p>
            <a:pPr indent="0">
              <a:lnSpc>
                <a:spcPct val="100000"/>
              </a:lnSpc>
              <a:buNone/>
            </a:pPr>
            <a:r>
              <a:rPr lang="en-US" sz="2000" b="1" dirty="0"/>
              <a:t> </a:t>
            </a:r>
            <a:r>
              <a:rPr lang="en-US" sz="2000" b="1" dirty="0" smtClean="0"/>
              <a:t>   </a:t>
            </a:r>
            <a:r>
              <a:rPr lang="en-US" sz="2000" dirty="0" smtClean="0"/>
              <a:t>4 months after 51,00 people were killed there.</a:t>
            </a:r>
          </a:p>
          <a:p>
            <a:pPr>
              <a:lnSpc>
                <a:spcPct val="100000"/>
              </a:lnSpc>
            </a:pPr>
            <a:r>
              <a:rPr lang="en-US" sz="2000" dirty="0" smtClean="0"/>
              <a:t>Lincoln rose to speak, starting with his famous words, </a:t>
            </a:r>
          </a:p>
          <a:p>
            <a:pPr indent="0">
              <a:lnSpc>
                <a:spcPct val="100000"/>
              </a:lnSpc>
              <a:buNone/>
            </a:pPr>
            <a:r>
              <a:rPr lang="en-US" sz="2000" dirty="0"/>
              <a:t> </a:t>
            </a:r>
            <a:r>
              <a:rPr lang="en-US" sz="2000" dirty="0" smtClean="0"/>
              <a:t>    “</a:t>
            </a:r>
            <a:r>
              <a:rPr lang="en-US" sz="2000" b="1" dirty="0" smtClean="0"/>
              <a:t>four score and seven years ago…</a:t>
            </a:r>
            <a:r>
              <a:rPr lang="en-US" sz="2000" dirty="0" smtClean="0"/>
              <a:t>” , considered one of the most</a:t>
            </a:r>
          </a:p>
          <a:p>
            <a:pPr indent="0">
              <a:lnSpc>
                <a:spcPct val="100000"/>
              </a:lnSpc>
              <a:buNone/>
            </a:pPr>
            <a:r>
              <a:rPr lang="en-US" sz="2000" dirty="0"/>
              <a:t> </a:t>
            </a:r>
            <a:r>
              <a:rPr lang="en-US" sz="2000" dirty="0" smtClean="0"/>
              <a:t>     famous speeches in history.</a:t>
            </a:r>
          </a:p>
          <a:p>
            <a:pPr>
              <a:lnSpc>
                <a:spcPct val="100000"/>
              </a:lnSpc>
            </a:pPr>
            <a:r>
              <a:rPr lang="en-US" sz="2000" dirty="0" smtClean="0"/>
              <a:t>The speech helped to </a:t>
            </a:r>
            <a:r>
              <a:rPr lang="en-US" sz="2000" b="1" dirty="0" smtClean="0"/>
              <a:t>raise the spirits </a:t>
            </a:r>
            <a:r>
              <a:rPr lang="en-US" sz="2000" dirty="0" smtClean="0"/>
              <a:t>of Northerners who had </a:t>
            </a:r>
          </a:p>
          <a:p>
            <a:pPr indent="0">
              <a:lnSpc>
                <a:spcPct val="100000"/>
              </a:lnSpc>
              <a:buNone/>
            </a:pPr>
            <a:r>
              <a:rPr lang="en-US" sz="2000" dirty="0"/>
              <a:t> </a:t>
            </a:r>
            <a:r>
              <a:rPr lang="en-US" sz="2000" dirty="0" smtClean="0"/>
              <a:t>    grown weary of the war.</a:t>
            </a:r>
          </a:p>
          <a:p>
            <a:pPr>
              <a:lnSpc>
                <a:spcPct val="100000"/>
              </a:lnSpc>
            </a:pPr>
            <a:r>
              <a:rPr lang="en-US" sz="2000" dirty="0" smtClean="0"/>
              <a:t>He convinced the people that the US was </a:t>
            </a:r>
            <a:r>
              <a:rPr lang="en-US" sz="2000" b="1" dirty="0" smtClean="0"/>
              <a:t>one indivisible nation</a:t>
            </a:r>
            <a:r>
              <a:rPr lang="en-US" sz="2000" dirty="0" smtClean="0"/>
              <a:t>.</a:t>
            </a:r>
            <a:endParaRPr lang="en-US" sz="20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2400"/>
            <a:ext cx="2819400" cy="203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382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7239000" cy="685800"/>
          </a:xfrm>
        </p:spPr>
        <p:txBody>
          <a:bodyPr>
            <a:normAutofit fontScale="90000"/>
          </a:bodyPr>
          <a:lstStyle/>
          <a:p>
            <a:r>
              <a:rPr lang="en-US" b="1" dirty="0" smtClean="0"/>
              <a:t>Louis &amp; Clark Expedition</a:t>
            </a:r>
            <a:endParaRPr lang="en-US" b="1" dirty="0"/>
          </a:p>
        </p:txBody>
      </p:sp>
      <p:sp>
        <p:nvSpPr>
          <p:cNvPr id="3" name="Content Placeholder 2"/>
          <p:cNvSpPr>
            <a:spLocks noGrp="1"/>
          </p:cNvSpPr>
          <p:nvPr>
            <p:ph idx="1"/>
          </p:nvPr>
        </p:nvSpPr>
        <p:spPr>
          <a:xfrm>
            <a:off x="838200" y="2286000"/>
            <a:ext cx="7391400" cy="3048001"/>
          </a:xfrm>
        </p:spPr>
        <p:txBody>
          <a:bodyPr>
            <a:noAutofit/>
          </a:bodyPr>
          <a:lstStyle/>
          <a:p>
            <a:pPr>
              <a:lnSpc>
                <a:spcPct val="100000"/>
              </a:lnSpc>
            </a:pPr>
            <a:r>
              <a:rPr lang="en-US" sz="2200" dirty="0" smtClean="0"/>
              <a:t>Jefferson sent </a:t>
            </a:r>
            <a:r>
              <a:rPr lang="en-US" sz="2200" b="1" dirty="0" smtClean="0"/>
              <a:t>Lewis &amp; Clark </a:t>
            </a:r>
            <a:r>
              <a:rPr lang="en-US" sz="2200" dirty="0" smtClean="0"/>
              <a:t>to explore Louisiana and western</a:t>
            </a:r>
          </a:p>
          <a:p>
            <a:pPr indent="0">
              <a:lnSpc>
                <a:spcPct val="100000"/>
              </a:lnSpc>
              <a:buNone/>
            </a:pPr>
            <a:r>
              <a:rPr lang="en-US" sz="2200" dirty="0"/>
              <a:t> </a:t>
            </a:r>
            <a:r>
              <a:rPr lang="en-US" sz="2200" dirty="0" smtClean="0"/>
              <a:t>   lands all the way to the </a:t>
            </a:r>
            <a:r>
              <a:rPr lang="en-US" sz="2200" b="1" dirty="0" smtClean="0"/>
              <a:t>Pacific Ocean</a:t>
            </a:r>
            <a:r>
              <a:rPr lang="en-US" sz="2200" dirty="0" smtClean="0"/>
              <a:t>.</a:t>
            </a:r>
          </a:p>
          <a:p>
            <a:pPr>
              <a:lnSpc>
                <a:spcPct val="100000"/>
              </a:lnSpc>
            </a:pPr>
            <a:r>
              <a:rPr lang="en-US" sz="2200" dirty="0" smtClean="0"/>
              <a:t>On their 16 month expedition, they charted the trails west, </a:t>
            </a:r>
          </a:p>
          <a:p>
            <a:pPr indent="0">
              <a:lnSpc>
                <a:spcPct val="100000"/>
              </a:lnSpc>
              <a:buNone/>
            </a:pPr>
            <a:r>
              <a:rPr lang="en-US" sz="2200" dirty="0" smtClean="0"/>
              <a:t>    mapped rivers and mountain ranges, wrote descriptions and</a:t>
            </a:r>
          </a:p>
          <a:p>
            <a:pPr indent="0">
              <a:lnSpc>
                <a:spcPct val="100000"/>
              </a:lnSpc>
              <a:buNone/>
            </a:pPr>
            <a:r>
              <a:rPr lang="en-US" sz="2200" dirty="0" smtClean="0"/>
              <a:t>    collected samples of unfamiliar animals and plants.</a:t>
            </a:r>
          </a:p>
          <a:p>
            <a:pPr>
              <a:lnSpc>
                <a:spcPct val="100000"/>
              </a:lnSpc>
            </a:pPr>
            <a:r>
              <a:rPr lang="en-US" sz="2200" dirty="0" smtClean="0"/>
              <a:t>They recorded facts and figures about Native American tribes</a:t>
            </a:r>
          </a:p>
          <a:p>
            <a:pPr indent="0">
              <a:lnSpc>
                <a:spcPct val="100000"/>
              </a:lnSpc>
              <a:buNone/>
            </a:pPr>
            <a:r>
              <a:rPr lang="en-US" sz="2200" dirty="0"/>
              <a:t> </a:t>
            </a:r>
            <a:r>
              <a:rPr lang="en-US" sz="2200" dirty="0" smtClean="0"/>
              <a:t>   and customs west of the Mississippi.</a:t>
            </a:r>
            <a:endParaRPr lang="en-US"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724400"/>
            <a:ext cx="2971800" cy="190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9265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b="1" dirty="0" smtClean="0"/>
              <a:t>Lincoln’s second inaugural address</a:t>
            </a:r>
            <a:endParaRPr lang="en-US" b="1" dirty="0"/>
          </a:p>
        </p:txBody>
      </p:sp>
      <p:sp>
        <p:nvSpPr>
          <p:cNvPr id="3" name="Content Placeholder 2"/>
          <p:cNvSpPr>
            <a:spLocks noGrp="1"/>
          </p:cNvSpPr>
          <p:nvPr>
            <p:ph idx="1"/>
          </p:nvPr>
        </p:nvSpPr>
        <p:spPr>
          <a:xfrm>
            <a:off x="838200" y="2362200"/>
            <a:ext cx="7239000" cy="3581400"/>
          </a:xfrm>
        </p:spPr>
        <p:txBody>
          <a:bodyPr>
            <a:normAutofit/>
          </a:bodyPr>
          <a:lstStyle/>
          <a:p>
            <a:pPr>
              <a:lnSpc>
                <a:spcPct val="110000"/>
              </a:lnSpc>
            </a:pPr>
            <a:r>
              <a:rPr lang="en-US" dirty="0" smtClean="0"/>
              <a:t>When Lincoln delivered his second inaugural address, Union victory over </a:t>
            </a:r>
          </a:p>
          <a:p>
            <a:pPr indent="0">
              <a:lnSpc>
                <a:spcPct val="110000"/>
              </a:lnSpc>
              <a:buNone/>
            </a:pPr>
            <a:r>
              <a:rPr lang="en-US" dirty="0"/>
              <a:t> </a:t>
            </a:r>
            <a:r>
              <a:rPr lang="en-US" dirty="0" smtClean="0"/>
              <a:t>    the Confederacy was certain.</a:t>
            </a:r>
          </a:p>
          <a:p>
            <a:pPr>
              <a:lnSpc>
                <a:spcPct val="110000"/>
              </a:lnSpc>
            </a:pPr>
            <a:r>
              <a:rPr lang="en-US" dirty="0" smtClean="0"/>
              <a:t>Americans foresaw and end to slavery.</a:t>
            </a:r>
          </a:p>
          <a:p>
            <a:pPr>
              <a:lnSpc>
                <a:spcPct val="110000"/>
              </a:lnSpc>
            </a:pPr>
            <a:r>
              <a:rPr lang="en-US" dirty="0" smtClean="0"/>
              <a:t>He expressed sorrow at that the states had not been able to resolve their </a:t>
            </a:r>
          </a:p>
          <a:p>
            <a:pPr indent="0">
              <a:lnSpc>
                <a:spcPct val="110000"/>
              </a:lnSpc>
              <a:buNone/>
            </a:pPr>
            <a:r>
              <a:rPr lang="en-US" dirty="0"/>
              <a:t> </a:t>
            </a:r>
            <a:r>
              <a:rPr lang="en-US" dirty="0" smtClean="0"/>
              <a:t>    differences peacefully.</a:t>
            </a:r>
          </a:p>
          <a:p>
            <a:pPr>
              <a:lnSpc>
                <a:spcPct val="110000"/>
              </a:lnSpc>
            </a:pPr>
            <a:r>
              <a:rPr lang="en-US" dirty="0" smtClean="0"/>
              <a:t>He urged Americans not to seek revenge on slaveholders and their </a:t>
            </a:r>
          </a:p>
          <a:p>
            <a:pPr indent="0">
              <a:lnSpc>
                <a:spcPct val="110000"/>
              </a:lnSpc>
              <a:buNone/>
            </a:pPr>
            <a:r>
              <a:rPr lang="en-US" dirty="0"/>
              <a:t> </a:t>
            </a:r>
            <a:r>
              <a:rPr lang="en-US" dirty="0" smtClean="0"/>
              <a:t>    supporters and the military.</a:t>
            </a:r>
          </a:p>
          <a:p>
            <a:pPr>
              <a:lnSpc>
                <a:spcPct val="110000"/>
              </a:lnSpc>
            </a:pPr>
            <a:r>
              <a:rPr lang="en-US" dirty="0" smtClean="0"/>
              <a:t>He urged reconstruction of the South, </a:t>
            </a:r>
          </a:p>
          <a:p>
            <a:pPr indent="0">
              <a:lnSpc>
                <a:spcPct val="110000"/>
              </a:lnSpc>
              <a:buNone/>
            </a:pPr>
            <a:r>
              <a:rPr lang="en-US" dirty="0"/>
              <a:t> </a:t>
            </a:r>
            <a:r>
              <a:rPr lang="en-US" dirty="0" smtClean="0"/>
              <a:t>   “</a:t>
            </a:r>
            <a:r>
              <a:rPr lang="en-US" b="1" i="1" dirty="0" smtClean="0"/>
              <a:t>with malice toward none; with charity  or all.”</a:t>
            </a:r>
            <a:endParaRPr lang="en-US" b="1" i="1" dirty="0"/>
          </a:p>
        </p:txBody>
      </p:sp>
    </p:spTree>
    <p:extLst>
      <p:ext uri="{BB962C8B-B14F-4D97-AF65-F5344CB8AC3E}">
        <p14:creationId xmlns:p14="http://schemas.microsoft.com/office/powerpoint/2010/main" val="2355485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Sample Question</a:t>
            </a:r>
          </a:p>
        </p:txBody>
      </p:sp>
      <p:sp>
        <p:nvSpPr>
          <p:cNvPr id="111619"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609600" indent="-609600">
              <a:lnSpc>
                <a:spcPct val="80000"/>
              </a:lnSpc>
              <a:buFont typeface="Wingdings" pitchFamily="2" charset="2"/>
              <a:buNone/>
            </a:pPr>
            <a:r>
              <a:rPr lang="en-US" sz="2800" b="1" dirty="0" smtClean="0">
                <a:effectLst/>
              </a:rPr>
              <a:t>Which factor provided a military advantage during the U.S. Civil War?</a:t>
            </a:r>
          </a:p>
          <a:p>
            <a:pPr marL="609600" indent="-609600">
              <a:lnSpc>
                <a:spcPct val="80000"/>
              </a:lnSpc>
              <a:buFont typeface="Wingdings" pitchFamily="2" charset="2"/>
              <a:buAutoNum type="alphaUcPeriod"/>
            </a:pPr>
            <a:r>
              <a:rPr lang="en-US" dirty="0" smtClean="0">
                <a:effectLst/>
              </a:rPr>
              <a:t>Over 80% of the nation’s factories existed in the North</a:t>
            </a:r>
          </a:p>
          <a:p>
            <a:pPr marL="609600" indent="-609600">
              <a:lnSpc>
                <a:spcPct val="80000"/>
              </a:lnSpc>
              <a:buFont typeface="Wingdings" pitchFamily="2" charset="2"/>
              <a:buAutoNum type="alphaUcPeriod"/>
            </a:pPr>
            <a:r>
              <a:rPr lang="en-US" dirty="0" smtClean="0">
                <a:effectLst/>
              </a:rPr>
              <a:t>Southern merchant ships outnumbered those controlled by the North</a:t>
            </a:r>
          </a:p>
          <a:p>
            <a:pPr marL="609600" indent="-609600">
              <a:lnSpc>
                <a:spcPct val="80000"/>
              </a:lnSpc>
              <a:buFont typeface="Wingdings" pitchFamily="2" charset="2"/>
              <a:buAutoNum type="alphaUcPeriod"/>
            </a:pPr>
            <a:r>
              <a:rPr lang="en-US" dirty="0" smtClean="0">
                <a:effectLst/>
              </a:rPr>
              <a:t>Seventy percent of U.S. railroad tracks existed in the southern territory.</a:t>
            </a:r>
          </a:p>
          <a:p>
            <a:pPr marL="609600" indent="-609600">
              <a:lnSpc>
                <a:spcPct val="80000"/>
              </a:lnSpc>
              <a:buFont typeface="Wingdings" pitchFamily="2" charset="2"/>
              <a:buAutoNum type="alphaUcPeriod"/>
            </a:pPr>
            <a:r>
              <a:rPr lang="en-US" dirty="0" smtClean="0">
                <a:effectLst/>
              </a:rPr>
              <a:t>The North made an alliance with France to receive troops and other aid to fight the South.</a:t>
            </a:r>
          </a:p>
          <a:p>
            <a:pPr marL="609600" indent="-609600">
              <a:lnSpc>
                <a:spcPct val="80000"/>
              </a:lnSpc>
              <a:buFont typeface="Wingdings" pitchFamily="2" charset="2"/>
              <a:buAutoNum type="alphaUcPeriod"/>
            </a:pPr>
            <a:endParaRPr lang="en-US" sz="2800" dirty="0" smtClean="0">
              <a:effectLst/>
            </a:endParaRPr>
          </a:p>
        </p:txBody>
      </p:sp>
    </p:spTree>
    <p:extLst>
      <p:ext uri="{BB962C8B-B14F-4D97-AF65-F5344CB8AC3E}">
        <p14:creationId xmlns:p14="http://schemas.microsoft.com/office/powerpoint/2010/main" val="242332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Answer</a:t>
            </a:r>
          </a:p>
        </p:txBody>
      </p:sp>
      <p:sp>
        <p:nvSpPr>
          <p:cNvPr id="112643"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r>
              <a:rPr lang="en-US" sz="2800" smtClean="0">
                <a:effectLst/>
              </a:rPr>
              <a:t>A.  Over 80% of the nation’s factories existed in the North</a:t>
            </a:r>
          </a:p>
          <a:p>
            <a:endParaRPr lang="en-US" sz="2800" smtClean="0">
              <a:effectLst/>
            </a:endParaRPr>
          </a:p>
          <a:p>
            <a:pPr>
              <a:buFont typeface="Wingdings" pitchFamily="2" charset="2"/>
              <a:buNone/>
            </a:pPr>
            <a:r>
              <a:rPr lang="en-US" sz="2000" smtClean="0">
                <a:effectLst/>
              </a:rPr>
              <a:t>European nations essentially remained neutral throughout the course of the U.S. Civil War. The North possessed more merchant ships than the South, as well as the majority of railroad tracks. The North was far more industrialized than the South. Northern factories gave the Union a powerful military advantage.</a:t>
            </a:r>
          </a:p>
        </p:txBody>
      </p:sp>
    </p:spTree>
    <p:extLst>
      <p:ext uri="{BB962C8B-B14F-4D97-AF65-F5344CB8AC3E}">
        <p14:creationId xmlns:p14="http://schemas.microsoft.com/office/powerpoint/2010/main" val="311429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1447800"/>
            <a:ext cx="6400800" cy="685800"/>
          </a:xfrm>
        </p:spPr>
        <p:txBody>
          <a:bodyPr>
            <a:normAutofit fontScale="90000"/>
          </a:bodyPr>
          <a:lstStyle/>
          <a:p>
            <a:pPr eaLnBrk="1" hangingPunct="1"/>
            <a:r>
              <a:rPr lang="en-US" b="1" dirty="0" smtClean="0"/>
              <a:t>Reconstruction </a:t>
            </a:r>
            <a:br>
              <a:rPr lang="en-US" b="1" dirty="0" smtClean="0"/>
            </a:br>
            <a:r>
              <a:rPr lang="en-US" sz="2200" b="1" dirty="0" smtClean="0"/>
              <a:t>1865-1877</a:t>
            </a:r>
            <a:br>
              <a:rPr lang="en-US" sz="2200" b="1" dirty="0" smtClean="0"/>
            </a:br>
            <a:r>
              <a:rPr lang="en-US" sz="2200" b="1" dirty="0" smtClean="0"/>
              <a:t>Standard 10</a:t>
            </a:r>
          </a:p>
        </p:txBody>
      </p:sp>
      <p:sp>
        <p:nvSpPr>
          <p:cNvPr id="4099" name="Rectangle 3"/>
          <p:cNvSpPr>
            <a:spLocks noGrp="1" noChangeArrowheads="1"/>
          </p:cNvSpPr>
          <p:nvPr>
            <p:ph idx="1"/>
          </p:nvPr>
        </p:nvSpPr>
        <p:spPr/>
        <p:txBody>
          <a:bodyPr/>
          <a:lstStyle/>
          <a:p>
            <a:pPr eaLnBrk="1" hangingPunct="1"/>
            <a:r>
              <a:rPr lang="en-US" smtClean="0"/>
              <a:t>US focused on abolishing slavery</a:t>
            </a:r>
          </a:p>
          <a:p>
            <a:pPr eaLnBrk="1" hangingPunct="1"/>
            <a:r>
              <a:rPr lang="en-US" smtClean="0"/>
              <a:t>Destroying the Confederacy</a:t>
            </a:r>
          </a:p>
          <a:p>
            <a:pPr eaLnBrk="1" hangingPunct="1"/>
            <a:r>
              <a:rPr lang="en-US" smtClean="0"/>
              <a:t>Passing new Constitutional Amendments</a:t>
            </a:r>
          </a:p>
          <a:p>
            <a:pPr eaLnBrk="1" hangingPunct="1"/>
            <a:r>
              <a:rPr lang="en-US" smtClean="0"/>
              <a:t>Readmit Southern States </a:t>
            </a:r>
          </a:p>
        </p:txBody>
      </p:sp>
    </p:spTree>
    <p:extLst>
      <p:ext uri="{BB962C8B-B14F-4D97-AF65-F5344CB8AC3E}">
        <p14:creationId xmlns:p14="http://schemas.microsoft.com/office/powerpoint/2010/main" val="136179084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0" y="1371600"/>
            <a:ext cx="6400800" cy="685800"/>
          </a:xfrm>
        </p:spPr>
        <p:txBody>
          <a:bodyPr>
            <a:normAutofit fontScale="90000"/>
          </a:bodyPr>
          <a:lstStyle/>
          <a:p>
            <a:pPr eaLnBrk="1" hangingPunct="1"/>
            <a:r>
              <a:rPr lang="en-US" b="1" dirty="0" smtClean="0"/>
              <a:t>Presidential Reconstruction</a:t>
            </a:r>
          </a:p>
        </p:txBody>
      </p:sp>
      <p:sp>
        <p:nvSpPr>
          <p:cNvPr id="5124" name="Rectangle 11"/>
          <p:cNvSpPr>
            <a:spLocks noGrp="1" noChangeArrowheads="1"/>
          </p:cNvSpPr>
          <p:nvPr>
            <p:ph sz="quarter" idx="14"/>
          </p:nvPr>
        </p:nvSpPr>
        <p:spPr>
          <a:xfrm>
            <a:off x="2682607" y="2376055"/>
            <a:ext cx="5791200" cy="3124200"/>
          </a:xfrm>
        </p:spPr>
        <p:txBody>
          <a:bodyPr>
            <a:normAutofit lnSpcReduction="10000"/>
          </a:bodyPr>
          <a:lstStyle/>
          <a:p>
            <a:pPr eaLnBrk="1" hangingPunct="1">
              <a:lnSpc>
                <a:spcPct val="110000"/>
              </a:lnSpc>
            </a:pPr>
            <a:r>
              <a:rPr lang="en-US" sz="2400" dirty="0" smtClean="0"/>
              <a:t>Abraham Lincoln began Reconstruction in</a:t>
            </a:r>
          </a:p>
          <a:p>
            <a:pPr indent="0" eaLnBrk="1" hangingPunct="1">
              <a:lnSpc>
                <a:spcPct val="110000"/>
              </a:lnSpc>
              <a:buNone/>
            </a:pPr>
            <a:r>
              <a:rPr lang="en-US" sz="2400" dirty="0"/>
              <a:t> </a:t>
            </a:r>
            <a:r>
              <a:rPr lang="en-US" sz="2400" dirty="0" smtClean="0"/>
              <a:t>  1865. </a:t>
            </a:r>
          </a:p>
          <a:p>
            <a:pPr marL="342900" indent="-342900">
              <a:lnSpc>
                <a:spcPct val="110000"/>
              </a:lnSpc>
            </a:pPr>
            <a:r>
              <a:rPr lang="en-US" sz="2400" dirty="0" smtClean="0"/>
              <a:t>Carried out by Andrew Johnson after the assassination of Pres. Lincoln. </a:t>
            </a:r>
          </a:p>
          <a:p>
            <a:pPr eaLnBrk="1" hangingPunct="1">
              <a:lnSpc>
                <a:spcPct val="110000"/>
              </a:lnSpc>
            </a:pPr>
            <a:r>
              <a:rPr lang="en-US" sz="2400" dirty="0" smtClean="0"/>
              <a:t>The purpose of Presidential Reconstruction</a:t>
            </a:r>
          </a:p>
          <a:p>
            <a:pPr indent="0" eaLnBrk="1" hangingPunct="1">
              <a:lnSpc>
                <a:spcPct val="110000"/>
              </a:lnSpc>
              <a:buNone/>
            </a:pPr>
            <a:r>
              <a:rPr lang="en-US" sz="2400" dirty="0"/>
              <a:t> </a:t>
            </a:r>
            <a:r>
              <a:rPr lang="en-US" sz="2400" dirty="0" smtClean="0"/>
              <a:t>   was to readmit the southern states to the </a:t>
            </a:r>
          </a:p>
          <a:p>
            <a:pPr indent="0" eaLnBrk="1" hangingPunct="1">
              <a:lnSpc>
                <a:spcPct val="110000"/>
              </a:lnSpc>
              <a:buNone/>
            </a:pPr>
            <a:r>
              <a:rPr lang="en-US" sz="2400" dirty="0"/>
              <a:t> </a:t>
            </a:r>
            <a:r>
              <a:rPr lang="en-US" sz="2400" dirty="0" smtClean="0"/>
              <a:t>   Union as quickly as possible.</a:t>
            </a:r>
          </a:p>
          <a:p>
            <a:pPr eaLnBrk="1" hangingPunct="1"/>
            <a:endParaRPr lang="en-US" sz="2400" dirty="0" smtClean="0"/>
          </a:p>
        </p:txBody>
      </p:sp>
      <p:pic>
        <p:nvPicPr>
          <p:cNvPr id="5125" name="Picture 5"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2286000"/>
            <a:ext cx="207300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4890655"/>
            <a:ext cx="1179512" cy="159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47493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smtClean="0"/>
              <a:t>Radical Republicans</a:t>
            </a:r>
          </a:p>
        </p:txBody>
      </p:sp>
      <p:sp>
        <p:nvSpPr>
          <p:cNvPr id="7171" name="Rectangle 3"/>
          <p:cNvSpPr>
            <a:spLocks noGrp="1" noChangeArrowheads="1"/>
          </p:cNvSpPr>
          <p:nvPr>
            <p:ph idx="1"/>
          </p:nvPr>
        </p:nvSpPr>
        <p:spPr>
          <a:xfrm>
            <a:off x="914400" y="2362200"/>
            <a:ext cx="7543800" cy="3657600"/>
          </a:xfrm>
        </p:spPr>
        <p:txBody>
          <a:bodyPr>
            <a:normAutofit fontScale="92500"/>
          </a:bodyPr>
          <a:lstStyle/>
          <a:p>
            <a:pPr eaLnBrk="1" hangingPunct="1"/>
            <a:r>
              <a:rPr lang="en-US" sz="2500" dirty="0" smtClean="0"/>
              <a:t>Republicans in Congress, however, were outraged by the fact that the new southern state governments were passing laws that deprived the newly freed slaves of their rights.</a:t>
            </a:r>
          </a:p>
          <a:p>
            <a:pPr eaLnBrk="1" hangingPunct="1"/>
            <a:r>
              <a:rPr lang="en-US" sz="2500" dirty="0" smtClean="0"/>
              <a:t>To remedy the Radical Republicans’ outrage, Congress forced the southern states to reapply for admission to the Union and to take steps to secure the rights of the newly freed slaves.</a:t>
            </a:r>
          </a:p>
          <a:p>
            <a:pPr eaLnBrk="1" hangingPunct="1"/>
            <a:endParaRPr lang="en-US" sz="2500" dirty="0" smtClean="0"/>
          </a:p>
          <a:p>
            <a:pPr eaLnBrk="1" hangingPunct="1"/>
            <a:endParaRPr lang="en-US" sz="2500" dirty="0" smtClean="0"/>
          </a:p>
        </p:txBody>
      </p:sp>
    </p:spTree>
    <p:extLst>
      <p:ext uri="{BB962C8B-B14F-4D97-AF65-F5344CB8AC3E}">
        <p14:creationId xmlns:p14="http://schemas.microsoft.com/office/powerpoint/2010/main" val="186247934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t>Radical Republicans</a:t>
            </a:r>
          </a:p>
        </p:txBody>
      </p:sp>
      <p:sp>
        <p:nvSpPr>
          <p:cNvPr id="8195" name="Rectangle 3"/>
          <p:cNvSpPr>
            <a:spLocks noGrp="1" noChangeArrowheads="1"/>
          </p:cNvSpPr>
          <p:nvPr>
            <p:ph idx="1"/>
          </p:nvPr>
        </p:nvSpPr>
        <p:spPr>
          <a:xfrm>
            <a:off x="762000" y="2514600"/>
            <a:ext cx="7620000" cy="3352800"/>
          </a:xfrm>
        </p:spPr>
        <p:txBody>
          <a:bodyPr/>
          <a:lstStyle/>
          <a:p>
            <a:pPr eaLnBrk="1" hangingPunct="1">
              <a:lnSpc>
                <a:spcPct val="90000"/>
              </a:lnSpc>
            </a:pPr>
            <a:r>
              <a:rPr lang="en-US" sz="2400" dirty="0" smtClean="0"/>
              <a:t>The key feature of the effort to protect the rights of</a:t>
            </a:r>
          </a:p>
          <a:p>
            <a:pPr indent="0" eaLnBrk="1" hangingPunct="1">
              <a:lnSpc>
                <a:spcPct val="90000"/>
              </a:lnSpc>
              <a:buNone/>
            </a:pPr>
            <a:r>
              <a:rPr lang="en-US" sz="2400" dirty="0"/>
              <a:t> </a:t>
            </a:r>
            <a:r>
              <a:rPr lang="en-US" sz="2400" dirty="0" smtClean="0"/>
              <a:t>   the newly freed slaves was the passage of </a:t>
            </a:r>
            <a:r>
              <a:rPr lang="en-US" sz="2400" b="1" dirty="0" smtClean="0"/>
              <a:t>3 Constitutional</a:t>
            </a:r>
          </a:p>
          <a:p>
            <a:pPr indent="0" eaLnBrk="1" hangingPunct="1">
              <a:lnSpc>
                <a:spcPct val="90000"/>
              </a:lnSpc>
              <a:buNone/>
            </a:pPr>
            <a:r>
              <a:rPr lang="en-US" sz="2400" b="1" dirty="0"/>
              <a:t> </a:t>
            </a:r>
            <a:r>
              <a:rPr lang="en-US" sz="2400" b="1" dirty="0" smtClean="0"/>
              <a:t>   Amendments </a:t>
            </a:r>
            <a:r>
              <a:rPr lang="en-US" sz="2400" dirty="0" smtClean="0"/>
              <a:t>during and after the Civil War.</a:t>
            </a:r>
          </a:p>
          <a:p>
            <a:pPr eaLnBrk="1" hangingPunct="1">
              <a:lnSpc>
                <a:spcPct val="90000"/>
              </a:lnSpc>
            </a:pPr>
            <a:endParaRPr lang="en-US" sz="2400" dirty="0" smtClean="0"/>
          </a:p>
          <a:p>
            <a:pPr eaLnBrk="1" hangingPunct="1">
              <a:lnSpc>
                <a:spcPct val="90000"/>
              </a:lnSpc>
            </a:pPr>
            <a:r>
              <a:rPr lang="en-US" sz="2400" dirty="0" smtClean="0"/>
              <a:t>Southern states were required to </a:t>
            </a:r>
            <a:r>
              <a:rPr lang="en-US" sz="2400" b="1" dirty="0" smtClean="0"/>
              <a:t>ratify all </a:t>
            </a:r>
            <a:r>
              <a:rPr lang="en-US" sz="2400" dirty="0" smtClean="0"/>
              <a:t>these </a:t>
            </a:r>
          </a:p>
          <a:p>
            <a:pPr indent="0" eaLnBrk="1" hangingPunct="1">
              <a:lnSpc>
                <a:spcPct val="90000"/>
              </a:lnSpc>
              <a:buNone/>
            </a:pPr>
            <a:r>
              <a:rPr lang="en-US" sz="2400" dirty="0"/>
              <a:t> </a:t>
            </a:r>
            <a:r>
              <a:rPr lang="en-US" sz="2400" dirty="0" smtClean="0"/>
              <a:t>   amendments before they could </a:t>
            </a:r>
            <a:r>
              <a:rPr lang="en-US" sz="2400" b="1" dirty="0" smtClean="0"/>
              <a:t>rejoin</a:t>
            </a:r>
            <a:r>
              <a:rPr lang="en-US" sz="2400" dirty="0" smtClean="0"/>
              <a:t> the Union.</a:t>
            </a:r>
          </a:p>
          <a:p>
            <a:pPr eaLnBrk="1" hangingPunct="1">
              <a:lnSpc>
                <a:spcPct val="90000"/>
              </a:lnSpc>
            </a:pPr>
            <a:endParaRPr lang="en-US" dirty="0" smtClean="0"/>
          </a:p>
        </p:txBody>
      </p:sp>
    </p:spTree>
    <p:extLst>
      <p:ext uri="{BB962C8B-B14F-4D97-AF65-F5344CB8AC3E}">
        <p14:creationId xmlns:p14="http://schemas.microsoft.com/office/powerpoint/2010/main" val="177486578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Grp="1" noChangeArrowheads="1"/>
          </p:cNvSpPr>
          <p:nvPr>
            <p:ph type="title"/>
          </p:nvPr>
        </p:nvSpPr>
        <p:spPr>
          <a:xfrm>
            <a:off x="1295400" y="1524000"/>
            <a:ext cx="7313612" cy="536575"/>
          </a:xfrm>
        </p:spPr>
        <p:txBody>
          <a:bodyPr>
            <a:normAutofit fontScale="90000"/>
          </a:bodyPr>
          <a:lstStyle/>
          <a:p>
            <a:pPr eaLnBrk="1" hangingPunct="1"/>
            <a:r>
              <a:rPr lang="en-US" sz="3200" b="1" dirty="0" smtClean="0"/>
              <a:t>The 13</a:t>
            </a:r>
            <a:r>
              <a:rPr lang="en-US" sz="3200" b="1" baseline="30000" dirty="0" smtClean="0"/>
              <a:t>th</a:t>
            </a:r>
            <a:r>
              <a:rPr lang="en-US" sz="3200" b="1" dirty="0" smtClean="0"/>
              <a:t>, 14</a:t>
            </a:r>
            <a:r>
              <a:rPr lang="en-US" sz="3200" b="1" baseline="30000" dirty="0" smtClean="0"/>
              <a:t>th</a:t>
            </a:r>
            <a:r>
              <a:rPr lang="en-US" sz="3200" b="1" dirty="0" smtClean="0"/>
              <a:t>, and 15</a:t>
            </a:r>
            <a:r>
              <a:rPr lang="en-US" sz="3200" b="1" baseline="30000" dirty="0" smtClean="0"/>
              <a:t>th</a:t>
            </a:r>
            <a:r>
              <a:rPr lang="en-US" sz="3200" b="1" dirty="0" smtClean="0"/>
              <a:t> Amendments</a:t>
            </a:r>
          </a:p>
        </p:txBody>
      </p:sp>
      <p:sp>
        <p:nvSpPr>
          <p:cNvPr id="10243" name="Rectangle 8"/>
          <p:cNvSpPr>
            <a:spLocks noGrp="1" noChangeArrowheads="1"/>
          </p:cNvSpPr>
          <p:nvPr>
            <p:ph type="body" sz="half" idx="2"/>
          </p:nvPr>
        </p:nvSpPr>
        <p:spPr>
          <a:xfrm>
            <a:off x="838200" y="2352675"/>
            <a:ext cx="7313613" cy="3657600"/>
          </a:xfrm>
        </p:spPr>
        <p:txBody>
          <a:bodyPr/>
          <a:lstStyle/>
          <a:p>
            <a:pPr eaLnBrk="1" hangingPunct="1">
              <a:lnSpc>
                <a:spcPct val="90000"/>
              </a:lnSpc>
              <a:defRPr/>
            </a:pPr>
            <a:r>
              <a:rPr lang="en-US" sz="2000" b="1" dirty="0" smtClean="0"/>
              <a:t>13th Amendment: </a:t>
            </a:r>
            <a:r>
              <a:rPr lang="en-US" sz="2000" dirty="0" smtClean="0"/>
              <a:t>abolished slavery and involuntary servitude in the United States.</a:t>
            </a:r>
          </a:p>
          <a:p>
            <a:pPr marL="0" indent="0" eaLnBrk="1" hangingPunct="1">
              <a:lnSpc>
                <a:spcPct val="90000"/>
              </a:lnSpc>
              <a:buFont typeface="Wingdings" pitchFamily="2" charset="2"/>
              <a:buNone/>
              <a:defRPr/>
            </a:pPr>
            <a:endParaRPr lang="en-US" sz="2000" dirty="0" smtClean="0"/>
          </a:p>
          <a:p>
            <a:pPr eaLnBrk="1" hangingPunct="1">
              <a:lnSpc>
                <a:spcPct val="90000"/>
              </a:lnSpc>
              <a:defRPr/>
            </a:pPr>
            <a:r>
              <a:rPr lang="en-US" sz="2000" b="1" dirty="0" smtClean="0"/>
              <a:t>14th Amendment: </a:t>
            </a:r>
            <a:r>
              <a:rPr lang="en-US" sz="2000" dirty="0" smtClean="0"/>
              <a:t>defined U.S. citizenship as including all persons born in the U.S., including African Americans; guaranteed that no citizen could be deprived of his/her rights without due process.</a:t>
            </a:r>
          </a:p>
          <a:p>
            <a:pPr marL="0" indent="0" eaLnBrk="1" hangingPunct="1">
              <a:lnSpc>
                <a:spcPct val="90000"/>
              </a:lnSpc>
              <a:buFont typeface="Wingdings" pitchFamily="2" charset="2"/>
              <a:buNone/>
              <a:defRPr/>
            </a:pPr>
            <a:endParaRPr lang="en-US" sz="2000" dirty="0" smtClean="0"/>
          </a:p>
          <a:p>
            <a:pPr eaLnBrk="1" hangingPunct="1">
              <a:lnSpc>
                <a:spcPct val="90000"/>
              </a:lnSpc>
              <a:defRPr/>
            </a:pPr>
            <a:r>
              <a:rPr lang="en-US" sz="2000" b="1" dirty="0" smtClean="0"/>
              <a:t>15th Amendment: </a:t>
            </a:r>
            <a:r>
              <a:rPr lang="en-US" sz="2000" dirty="0" smtClean="0"/>
              <a:t>removed restrictions on voting based on race, color, or ever having been a slave; granted the right to vote to all male U.S. citizens over the age of 21.</a:t>
            </a:r>
          </a:p>
          <a:p>
            <a:pPr eaLnBrk="1" hangingPunct="1">
              <a:lnSpc>
                <a:spcPct val="90000"/>
              </a:lnSpc>
              <a:defRPr/>
            </a:pPr>
            <a:endParaRPr lang="en-US" sz="2100" dirty="0" smtClean="0"/>
          </a:p>
        </p:txBody>
      </p:sp>
      <p:pic>
        <p:nvPicPr>
          <p:cNvPr id="92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2032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69928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1447800"/>
            <a:ext cx="6400800" cy="685800"/>
          </a:xfrm>
        </p:spPr>
        <p:txBody>
          <a:bodyPr>
            <a:normAutofit fontScale="90000"/>
          </a:bodyPr>
          <a:lstStyle/>
          <a:p>
            <a:pPr eaLnBrk="1" hangingPunct="1"/>
            <a:r>
              <a:rPr lang="en-US" b="1" dirty="0" smtClean="0"/>
              <a:t>Other Great Accomplishments</a:t>
            </a:r>
          </a:p>
        </p:txBody>
      </p:sp>
      <p:sp>
        <p:nvSpPr>
          <p:cNvPr id="11267" name="Rectangle 3"/>
          <p:cNvSpPr>
            <a:spLocks noGrp="1" noChangeArrowheads="1"/>
          </p:cNvSpPr>
          <p:nvPr>
            <p:ph idx="1"/>
          </p:nvPr>
        </p:nvSpPr>
        <p:spPr/>
        <p:txBody>
          <a:bodyPr>
            <a:normAutofit fontScale="92500" lnSpcReduction="10000"/>
          </a:bodyPr>
          <a:lstStyle/>
          <a:p>
            <a:pPr eaLnBrk="1" hangingPunct="1">
              <a:defRPr/>
            </a:pPr>
            <a:r>
              <a:rPr lang="en-US" sz="2400" dirty="0" smtClean="0"/>
              <a:t>During the Reconstruction period, African Americans made progress in many areas.</a:t>
            </a:r>
          </a:p>
          <a:p>
            <a:pPr marL="0" indent="0" eaLnBrk="1" hangingPunct="1">
              <a:buFont typeface="Wingdings" pitchFamily="2" charset="2"/>
              <a:buNone/>
              <a:defRPr/>
            </a:pPr>
            <a:endParaRPr lang="en-US" sz="2400" dirty="0" smtClean="0"/>
          </a:p>
          <a:p>
            <a:pPr eaLnBrk="1" hangingPunct="1">
              <a:defRPr/>
            </a:pPr>
            <a:r>
              <a:rPr lang="en-US" sz="2400" dirty="0" smtClean="0"/>
              <a:t>African Americans started newspapers, served in public office, and attended new colleges and universities established for them.</a:t>
            </a:r>
          </a:p>
          <a:p>
            <a:pPr eaLnBrk="1" hangingPunct="1">
              <a:buFont typeface="Wingdings" pitchFamily="2" charset="2"/>
              <a:buNone/>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397294989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990600" y="1255713"/>
            <a:ext cx="7540625" cy="3124200"/>
          </a:xfrm>
        </p:spPr>
        <p:txBody>
          <a:bodyPr/>
          <a:lstStyle/>
          <a:p>
            <a:pPr eaLnBrk="1" hangingPunct="1">
              <a:lnSpc>
                <a:spcPct val="90000"/>
              </a:lnSpc>
              <a:defRPr/>
            </a:pPr>
            <a:r>
              <a:rPr lang="en-US" sz="2400" dirty="0" smtClean="0"/>
              <a:t>One of these institutions, </a:t>
            </a:r>
            <a:r>
              <a:rPr lang="en-US" sz="2400" b="1" dirty="0" smtClean="0"/>
              <a:t>Morehouse College</a:t>
            </a:r>
            <a:r>
              <a:rPr lang="en-US" sz="2400" dirty="0" smtClean="0"/>
              <a:t>, was founded in Atlanta in 1867 as the Augusta Institute.</a:t>
            </a:r>
          </a:p>
          <a:p>
            <a:pPr marL="0" indent="0"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Congress also created the </a:t>
            </a:r>
            <a:r>
              <a:rPr lang="en-US" sz="2400" b="1" dirty="0" smtClean="0"/>
              <a:t>Freedmen’s Bureau </a:t>
            </a:r>
            <a:r>
              <a:rPr lang="en-US" sz="2400" dirty="0" smtClean="0"/>
              <a:t>to help African Americans to make the transition to freedom. The Freedmen’s Bureau helped former slaves solve everyday problems by providing food, clothing, jobs, medicine, and medical-care facilities</a:t>
            </a:r>
            <a:r>
              <a:rPr lang="en-US" sz="2100" dirty="0" smtClean="0"/>
              <a:t>.</a:t>
            </a:r>
          </a:p>
          <a:p>
            <a:pPr eaLnBrk="1" hangingPunct="1">
              <a:lnSpc>
                <a:spcPct val="90000"/>
              </a:lnSpc>
              <a:defRPr/>
            </a:pPr>
            <a:endParaRPr lang="en-US" sz="2100" dirty="0" smtClean="0"/>
          </a:p>
          <a:p>
            <a:pPr eaLnBrk="1" hangingPunct="1">
              <a:lnSpc>
                <a:spcPct val="90000"/>
              </a:lnSpc>
              <a:defRPr/>
            </a:pPr>
            <a:endParaRPr lang="en-US" sz="2100" dirty="0" smtClean="0"/>
          </a:p>
        </p:txBody>
      </p:sp>
      <p:pic>
        <p:nvPicPr>
          <p:cNvPr id="112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886200"/>
            <a:ext cx="3810000" cy="284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01155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371600" y="1295400"/>
            <a:ext cx="6400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ffectLst/>
              </a:rPr>
              <a:t>Causes of War of 1812</a:t>
            </a:r>
          </a:p>
        </p:txBody>
      </p:sp>
      <p:sp>
        <p:nvSpPr>
          <p:cNvPr id="77827" name="Rectangle 3"/>
          <p:cNvSpPr>
            <a:spLocks noGrp="1" noChangeArrowheads="1"/>
          </p:cNvSpPr>
          <p:nvPr>
            <p:ph idx="1"/>
          </p:nvPr>
        </p:nvSpPr>
        <p:spPr>
          <a:xfrm>
            <a:off x="872836" y="2133600"/>
            <a:ext cx="73152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100000"/>
              </a:lnSpc>
            </a:pPr>
            <a:r>
              <a:rPr lang="en-US" sz="2000" dirty="0" smtClean="0">
                <a:effectLst/>
              </a:rPr>
              <a:t>President Madison declares war on Great Britain</a:t>
            </a:r>
          </a:p>
          <a:p>
            <a:pPr>
              <a:lnSpc>
                <a:spcPct val="100000"/>
              </a:lnSpc>
            </a:pPr>
            <a:r>
              <a:rPr lang="en-US" sz="2000" dirty="0" smtClean="0">
                <a:effectLst/>
              </a:rPr>
              <a:t>Reasons: </a:t>
            </a:r>
          </a:p>
          <a:p>
            <a:pPr lvl="1"/>
            <a:r>
              <a:rPr lang="en-US" sz="2000" b="1" dirty="0" smtClean="0">
                <a:effectLst/>
              </a:rPr>
              <a:t>Impressment</a:t>
            </a:r>
            <a:r>
              <a:rPr lang="en-US" sz="2000" dirty="0" smtClean="0">
                <a:effectLst/>
              </a:rPr>
              <a:t> of U.S. sailors in British navy</a:t>
            </a:r>
          </a:p>
          <a:p>
            <a:pPr lvl="1"/>
            <a:r>
              <a:rPr lang="en-US" sz="2000" dirty="0" smtClean="0"/>
              <a:t>Americans objected to restrictions Britain was enforcing to prevent neutral American merchants from trading with the French.</a:t>
            </a:r>
          </a:p>
          <a:p>
            <a:pPr lvl="1"/>
            <a:r>
              <a:rPr lang="en-US" sz="2000" dirty="0" smtClean="0">
                <a:effectLst/>
              </a:rPr>
              <a:t>Americans suspected British of giving military support to Native Americans </a:t>
            </a:r>
          </a:p>
          <a:p>
            <a:pPr lvl="1"/>
            <a:r>
              <a:rPr lang="en-US" sz="2000" dirty="0" smtClean="0"/>
              <a:t>Americans wanted to drive the British out of North America</a:t>
            </a:r>
            <a:r>
              <a:rPr lang="en-US" sz="2000" dirty="0" smtClean="0">
                <a:effectLst/>
              </a:rPr>
              <a:t> </a:t>
            </a:r>
          </a:p>
          <a:p>
            <a:pPr>
              <a:lnSpc>
                <a:spcPct val="100000"/>
              </a:lnSpc>
            </a:pPr>
            <a:r>
              <a:rPr lang="en-US" sz="2000" dirty="0" smtClean="0">
                <a:effectLst/>
              </a:rPr>
              <a:t>War helped form a </a:t>
            </a:r>
            <a:r>
              <a:rPr lang="en-US" sz="2000" b="1" dirty="0" smtClean="0">
                <a:effectLst/>
              </a:rPr>
              <a:t>strong national identity</a:t>
            </a:r>
          </a:p>
        </p:txBody>
      </p:sp>
    </p:spTree>
    <p:extLst>
      <p:ext uri="{BB962C8B-B14F-4D97-AF65-F5344CB8AC3E}">
        <p14:creationId xmlns:p14="http://schemas.microsoft.com/office/powerpoint/2010/main" val="83891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sz="half" idx="1"/>
          </p:nvPr>
        </p:nvSpPr>
        <p:spPr>
          <a:xfrm>
            <a:off x="1143000" y="1066800"/>
            <a:ext cx="4979121" cy="1905000"/>
          </a:xfrm>
        </p:spPr>
        <p:txBody>
          <a:bodyPr>
            <a:noAutofit/>
          </a:bodyPr>
          <a:lstStyle/>
          <a:p>
            <a:pPr marL="0" indent="0" eaLnBrk="1" hangingPunct="1">
              <a:lnSpc>
                <a:spcPct val="100000"/>
              </a:lnSpc>
              <a:buFont typeface="Wingdings" pitchFamily="2" charset="2"/>
              <a:buNone/>
            </a:pPr>
            <a:r>
              <a:rPr lang="en-US" sz="3200" b="1" dirty="0" smtClean="0"/>
              <a:t>Impeachment of President </a:t>
            </a:r>
          </a:p>
          <a:p>
            <a:pPr marL="0" indent="0" algn="ctr" eaLnBrk="1" hangingPunct="1">
              <a:lnSpc>
                <a:spcPct val="100000"/>
              </a:lnSpc>
              <a:buFont typeface="Wingdings" pitchFamily="2" charset="2"/>
              <a:buNone/>
            </a:pPr>
            <a:r>
              <a:rPr lang="en-US" sz="3200" b="1" dirty="0" smtClean="0"/>
              <a:t>Andrew Johnson</a:t>
            </a:r>
          </a:p>
        </p:txBody>
      </p:sp>
      <p:sp>
        <p:nvSpPr>
          <p:cNvPr id="14339" name="Rectangle 9"/>
          <p:cNvSpPr>
            <a:spLocks noGrp="1" noChangeArrowheads="1"/>
          </p:cNvSpPr>
          <p:nvPr>
            <p:ph type="body" sz="half" idx="2"/>
          </p:nvPr>
        </p:nvSpPr>
        <p:spPr>
          <a:xfrm>
            <a:off x="838200" y="2514600"/>
            <a:ext cx="7313612" cy="3505200"/>
          </a:xfrm>
        </p:spPr>
        <p:txBody>
          <a:bodyPr>
            <a:normAutofit fontScale="40000" lnSpcReduction="20000"/>
          </a:bodyPr>
          <a:lstStyle/>
          <a:p>
            <a:pPr eaLnBrk="1" hangingPunct="1"/>
            <a:r>
              <a:rPr lang="en-US" sz="6200" dirty="0" smtClean="0"/>
              <a:t>The U.S. Constitution allows Congress to remove the president from office by </a:t>
            </a:r>
            <a:r>
              <a:rPr lang="en-US" sz="6200" b="1" dirty="0" smtClean="0"/>
              <a:t>impeaching </a:t>
            </a:r>
            <a:r>
              <a:rPr lang="en-US" sz="6200" dirty="0" smtClean="0"/>
              <a:t>(accusing) him of committing </a:t>
            </a:r>
            <a:r>
              <a:rPr lang="en-US" sz="6200" b="1" dirty="0" smtClean="0"/>
              <a:t>“high crimes and misdemeanors.”</a:t>
            </a:r>
          </a:p>
          <a:p>
            <a:pPr eaLnBrk="1" hangingPunct="1"/>
            <a:r>
              <a:rPr lang="en-US" sz="6200" dirty="0" smtClean="0"/>
              <a:t>Radical Republicans impeached Johnson when he ignored laws they had passed to limit presidential powers.</a:t>
            </a:r>
          </a:p>
          <a:p>
            <a:pPr eaLnBrk="1" hangingPunct="1"/>
            <a:r>
              <a:rPr lang="en-US" sz="6200" dirty="0" smtClean="0"/>
              <a:t>John missed being convicted by one vote.</a:t>
            </a:r>
          </a:p>
          <a:p>
            <a:pPr eaLnBrk="1" hangingPunct="1"/>
            <a:endParaRPr lang="en-US" sz="2500" dirty="0" smtClean="0"/>
          </a:p>
        </p:txBody>
      </p:sp>
      <p:pic>
        <p:nvPicPr>
          <p:cNvPr id="14340" name="Picture 7" descr="President Andrew Johnson, National Portrait Gallery by lreed76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8600"/>
            <a:ext cx="1744775" cy="228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5660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1447800"/>
            <a:ext cx="7313612" cy="688975"/>
          </a:xfrm>
        </p:spPr>
        <p:txBody>
          <a:bodyPr>
            <a:normAutofit fontScale="90000"/>
          </a:bodyPr>
          <a:lstStyle/>
          <a:p>
            <a:pPr eaLnBrk="1" hangingPunct="1"/>
            <a:r>
              <a:rPr lang="en-US" b="1" dirty="0" smtClean="0"/>
              <a:t>Resistance to Racial equality</a:t>
            </a:r>
          </a:p>
        </p:txBody>
      </p:sp>
      <p:sp>
        <p:nvSpPr>
          <p:cNvPr id="12291" name="Rectangle 3"/>
          <p:cNvSpPr>
            <a:spLocks noGrp="1" noChangeArrowheads="1"/>
          </p:cNvSpPr>
          <p:nvPr>
            <p:ph idx="1"/>
          </p:nvPr>
        </p:nvSpPr>
        <p:spPr>
          <a:xfrm>
            <a:off x="838200" y="2209800"/>
            <a:ext cx="7620000" cy="5410200"/>
          </a:xfrm>
        </p:spPr>
        <p:txBody>
          <a:bodyPr/>
          <a:lstStyle/>
          <a:p>
            <a:pPr eaLnBrk="1" hangingPunct="1">
              <a:lnSpc>
                <a:spcPct val="90000"/>
              </a:lnSpc>
            </a:pPr>
            <a:r>
              <a:rPr lang="en-US" sz="2400" dirty="0" smtClean="0"/>
              <a:t>Not all white southerners accepted the equal status of former slaves. After the 13th Amendment abolished slavery, all former slave states enacted </a:t>
            </a:r>
            <a:r>
              <a:rPr lang="en-US" sz="2400" b="1" dirty="0" smtClean="0"/>
              <a:t>Black Codes</a:t>
            </a:r>
            <a:r>
              <a:rPr lang="en-US" sz="2400" dirty="0" smtClean="0"/>
              <a:t>, which were laws written to control the lives of freed slaves in ways slaveholders had formerly controlled the lives of their slaves. </a:t>
            </a:r>
          </a:p>
          <a:p>
            <a:pPr eaLnBrk="1" hangingPunct="1">
              <a:lnSpc>
                <a:spcPct val="90000"/>
              </a:lnSpc>
              <a:buFont typeface="Wingdings" pitchFamily="2" charset="2"/>
              <a:buNone/>
            </a:pPr>
            <a:endParaRPr lang="en-US" sz="2400" dirty="0" smtClean="0"/>
          </a:p>
          <a:p>
            <a:pPr eaLnBrk="1" hangingPunct="1">
              <a:lnSpc>
                <a:spcPct val="90000"/>
              </a:lnSpc>
            </a:pPr>
            <a:r>
              <a:rPr lang="en-US" sz="2400" b="1" dirty="0" smtClean="0"/>
              <a:t>Black Codes </a:t>
            </a:r>
            <a:r>
              <a:rPr lang="en-US" sz="2400" dirty="0" smtClean="0"/>
              <a:t>deprived voting rights to freed slaves and allowed plantation owners to take advantage of black workers in ways that made it seem slavery had not been abolished.</a:t>
            </a:r>
          </a:p>
          <a:p>
            <a:pPr eaLnBrk="1" hangingPunct="1">
              <a:lnSpc>
                <a:spcPct val="90000"/>
              </a:lnSpc>
            </a:pPr>
            <a:endParaRPr lang="en-US" sz="2400" dirty="0" smtClean="0"/>
          </a:p>
        </p:txBody>
      </p:sp>
      <p:pic>
        <p:nvPicPr>
          <p:cNvPr id="122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2" y="5351751"/>
            <a:ext cx="13779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60631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0013" y="301625"/>
            <a:ext cx="7313612" cy="460375"/>
          </a:xfrm>
        </p:spPr>
        <p:txBody>
          <a:bodyPr>
            <a:normAutofit fontScale="90000"/>
          </a:bodyPr>
          <a:lstStyle/>
          <a:p>
            <a:pPr eaLnBrk="1" hangingPunct="1"/>
            <a:r>
              <a:rPr lang="en-US" sz="3200" smtClean="0"/>
              <a:t/>
            </a:r>
            <a:br>
              <a:rPr lang="en-US" sz="3200" smtClean="0"/>
            </a:br>
            <a:endParaRPr lang="en-US" sz="3200" smtClean="0"/>
          </a:p>
        </p:txBody>
      </p:sp>
      <p:sp>
        <p:nvSpPr>
          <p:cNvPr id="13315" name="Rectangle 3"/>
          <p:cNvSpPr>
            <a:spLocks noGrp="1" noChangeArrowheads="1"/>
          </p:cNvSpPr>
          <p:nvPr>
            <p:ph idx="1"/>
          </p:nvPr>
        </p:nvSpPr>
        <p:spPr>
          <a:xfrm>
            <a:off x="990600" y="1066800"/>
            <a:ext cx="7086600" cy="5180013"/>
          </a:xfrm>
        </p:spPr>
        <p:txBody>
          <a:bodyPr/>
          <a:lstStyle/>
          <a:p>
            <a:pPr eaLnBrk="1" hangingPunct="1">
              <a:lnSpc>
                <a:spcPct val="90000"/>
              </a:lnSpc>
            </a:pPr>
            <a:r>
              <a:rPr lang="en-US" sz="2500" dirty="0" smtClean="0"/>
              <a:t>Other white southerners formed secret societies that used murder, arson, and other threatening actions as a means of controlling freed African Americans and pressuring them not to vote. The </a:t>
            </a:r>
            <a:r>
              <a:rPr lang="en-US" sz="2500" b="1" dirty="0" smtClean="0"/>
              <a:t>Ku Klux Klan </a:t>
            </a:r>
            <a:r>
              <a:rPr lang="en-US" sz="2500" dirty="0" smtClean="0"/>
              <a:t>was the </a:t>
            </a:r>
            <a:r>
              <a:rPr lang="en-US" sz="2500" b="1" u="sng" dirty="0" smtClean="0"/>
              <a:t>worst</a:t>
            </a:r>
            <a:r>
              <a:rPr lang="en-US" sz="2500" dirty="0" smtClean="0"/>
              <a:t> of these societies. </a:t>
            </a:r>
          </a:p>
          <a:p>
            <a:pPr indent="0" eaLnBrk="1" hangingPunct="1">
              <a:lnSpc>
                <a:spcPct val="90000"/>
              </a:lnSpc>
              <a:buNone/>
            </a:pPr>
            <a:endParaRPr lang="en-US" sz="2500" dirty="0" smtClean="0"/>
          </a:p>
          <a:p>
            <a:pPr eaLnBrk="1" hangingPunct="1">
              <a:lnSpc>
                <a:spcPct val="90000"/>
              </a:lnSpc>
            </a:pPr>
            <a:r>
              <a:rPr lang="en-US" sz="2500" dirty="0" smtClean="0"/>
              <a:t>The Klan, or </a:t>
            </a:r>
            <a:r>
              <a:rPr lang="en-US" sz="2500" b="1" dirty="0" smtClean="0"/>
              <a:t>KKK, </a:t>
            </a:r>
            <a:r>
              <a:rPr lang="en-US" sz="2500" dirty="0" smtClean="0"/>
              <a:t>was founded by veterans of the Confederate Army to fight against Reconstruction. </a:t>
            </a:r>
          </a:p>
          <a:p>
            <a:pPr indent="0" eaLnBrk="1" hangingPunct="1">
              <a:lnSpc>
                <a:spcPct val="90000"/>
              </a:lnSpc>
              <a:buNone/>
            </a:pPr>
            <a:endParaRPr lang="en-US" sz="2500" dirty="0" smtClean="0"/>
          </a:p>
          <a:p>
            <a:pPr eaLnBrk="1" hangingPunct="1">
              <a:lnSpc>
                <a:spcPct val="90000"/>
              </a:lnSpc>
            </a:pPr>
            <a:r>
              <a:rPr lang="en-US" sz="2500" dirty="0" smtClean="0"/>
              <a:t>Some southern leaders urged the Klan to step down because Federal troops would stay in the South as long as African Americans needed protection from it.</a:t>
            </a:r>
          </a:p>
          <a:p>
            <a:pPr eaLnBrk="1" hangingPunct="1">
              <a:lnSpc>
                <a:spcPct val="90000"/>
              </a:lnSpc>
            </a:pPr>
            <a:endParaRPr lang="en-US" sz="2500" dirty="0" smtClean="0"/>
          </a:p>
        </p:txBody>
      </p:sp>
    </p:spTree>
    <p:extLst>
      <p:ext uri="{BB962C8B-B14F-4D97-AF65-F5344CB8AC3E}">
        <p14:creationId xmlns:p14="http://schemas.microsoft.com/office/powerpoint/2010/main" val="137210130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1" dirty="0" smtClean="0"/>
              <a:t>Election of 1876</a:t>
            </a:r>
            <a:endParaRPr lang="en-US" dirty="0" smtClean="0"/>
          </a:p>
        </p:txBody>
      </p:sp>
      <p:sp>
        <p:nvSpPr>
          <p:cNvPr id="16387" name="Rectangle 3"/>
          <p:cNvSpPr>
            <a:spLocks noGrp="1" noChangeArrowheads="1"/>
          </p:cNvSpPr>
          <p:nvPr>
            <p:ph idx="1"/>
          </p:nvPr>
        </p:nvSpPr>
        <p:spPr>
          <a:xfrm>
            <a:off x="914400" y="2209800"/>
            <a:ext cx="7391400" cy="3581400"/>
          </a:xfrm>
        </p:spPr>
        <p:txBody>
          <a:bodyPr>
            <a:normAutofit fontScale="85000" lnSpcReduction="20000"/>
          </a:bodyPr>
          <a:lstStyle/>
          <a:p>
            <a:r>
              <a:rPr lang="en-US" sz="2500" dirty="0" smtClean="0"/>
              <a:t>After the controversial election of 1876, Democrats gave the White House the Rutherford B. Hayes in exchange for Washington loosing its grip on the Southern States.</a:t>
            </a:r>
          </a:p>
          <a:p>
            <a:r>
              <a:rPr lang="en-US" sz="2500" dirty="0" smtClean="0"/>
              <a:t>Reconstruction came to an end with the </a:t>
            </a:r>
            <a:r>
              <a:rPr lang="en-US" sz="2500" b="1" dirty="0" smtClean="0"/>
              <a:t>Compromise of 1877, </a:t>
            </a:r>
            <a:r>
              <a:rPr lang="en-US" sz="2500" dirty="0" smtClean="0"/>
              <a:t>which withdrew Union troops from the South.</a:t>
            </a:r>
          </a:p>
          <a:p>
            <a:r>
              <a:rPr lang="en-US" sz="2500" dirty="0" smtClean="0"/>
              <a:t> With the end of Reconstruction and the rise of groups like the KKK, African –Americans soon lost the political position they gained.  </a:t>
            </a:r>
          </a:p>
        </p:txBody>
      </p:sp>
    </p:spTree>
    <p:extLst>
      <p:ext uri="{BB962C8B-B14F-4D97-AF65-F5344CB8AC3E}">
        <p14:creationId xmlns:p14="http://schemas.microsoft.com/office/powerpoint/2010/main" val="12087743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53259" y="1447800"/>
            <a:ext cx="7313612" cy="538163"/>
          </a:xfrm>
        </p:spPr>
        <p:txBody>
          <a:bodyPr>
            <a:normAutofit fontScale="90000"/>
          </a:bodyPr>
          <a:lstStyle/>
          <a:p>
            <a:pPr eaLnBrk="1" hangingPunct="1"/>
            <a:r>
              <a:rPr lang="en-US" sz="3200" dirty="0" smtClean="0"/>
              <a:t>Sample Question </a:t>
            </a:r>
          </a:p>
        </p:txBody>
      </p:sp>
      <p:sp>
        <p:nvSpPr>
          <p:cNvPr id="17411" name="Rectangle 3"/>
          <p:cNvSpPr>
            <a:spLocks noGrp="1" noChangeArrowheads="1"/>
          </p:cNvSpPr>
          <p:nvPr>
            <p:ph idx="1"/>
          </p:nvPr>
        </p:nvSpPr>
        <p:spPr>
          <a:xfrm>
            <a:off x="1225550" y="2362200"/>
            <a:ext cx="7313612" cy="4951413"/>
          </a:xfrm>
        </p:spPr>
        <p:txBody>
          <a:bodyPr/>
          <a:lstStyle/>
          <a:p>
            <a:pPr marL="0" indent="0" eaLnBrk="1" hangingPunct="1">
              <a:lnSpc>
                <a:spcPct val="80000"/>
              </a:lnSpc>
              <a:buFont typeface="Wingdings" pitchFamily="2" charset="2"/>
              <a:buNone/>
              <a:defRPr/>
            </a:pPr>
            <a:r>
              <a:rPr lang="en-US" sz="1900" b="1" dirty="0" smtClean="0"/>
              <a:t>Use this list of events during the 1800s to answer the question.</a:t>
            </a:r>
          </a:p>
          <a:p>
            <a:pPr marL="0" indent="0" eaLnBrk="1" hangingPunct="1">
              <a:lnSpc>
                <a:spcPct val="80000"/>
              </a:lnSpc>
              <a:buFont typeface="Wingdings" pitchFamily="2" charset="2"/>
              <a:buNone/>
              <a:defRPr/>
            </a:pPr>
            <a:endParaRPr lang="en-US" sz="1900" b="1" dirty="0" smtClean="0"/>
          </a:p>
          <a:p>
            <a:pPr marL="0" indent="0" eaLnBrk="1" hangingPunct="1">
              <a:lnSpc>
                <a:spcPct val="80000"/>
              </a:lnSpc>
              <a:buFont typeface="Wingdings" pitchFamily="2" charset="2"/>
              <a:buNone/>
              <a:defRPr/>
            </a:pPr>
            <a:r>
              <a:rPr lang="en-US" sz="1600" i="1" dirty="0" smtClean="0"/>
              <a:t>	• the full pardon of former Confederate citizens</a:t>
            </a:r>
          </a:p>
          <a:p>
            <a:pPr marL="0" indent="0" eaLnBrk="1" hangingPunct="1">
              <a:lnSpc>
                <a:spcPct val="80000"/>
              </a:lnSpc>
              <a:buFont typeface="Wingdings" pitchFamily="2" charset="2"/>
              <a:buNone/>
              <a:defRPr/>
            </a:pPr>
            <a:r>
              <a:rPr lang="en-US" sz="1600" i="1" dirty="0" smtClean="0"/>
              <a:t>	• resistance to the passage of the 14th Amendment</a:t>
            </a:r>
          </a:p>
          <a:p>
            <a:pPr marL="0" indent="0" eaLnBrk="1" hangingPunct="1">
              <a:lnSpc>
                <a:spcPct val="80000"/>
              </a:lnSpc>
              <a:buFont typeface="Wingdings" pitchFamily="2" charset="2"/>
              <a:buNone/>
              <a:defRPr/>
            </a:pPr>
            <a:r>
              <a:rPr lang="en-US" sz="1600" i="1" dirty="0" smtClean="0"/>
              <a:t>	• the removal of a Cabinet member without the approval of Congress</a:t>
            </a:r>
          </a:p>
          <a:p>
            <a:pPr eaLnBrk="1" hangingPunct="1">
              <a:lnSpc>
                <a:spcPct val="80000"/>
              </a:lnSpc>
              <a:buFont typeface="Wingdings" pitchFamily="2" charset="2"/>
              <a:buNone/>
              <a:defRPr/>
            </a:pPr>
            <a:r>
              <a:rPr lang="en-US" sz="1900" b="1" dirty="0" smtClean="0"/>
              <a:t> </a:t>
            </a:r>
          </a:p>
          <a:p>
            <a:pPr eaLnBrk="1" hangingPunct="1">
              <a:lnSpc>
                <a:spcPct val="80000"/>
              </a:lnSpc>
              <a:buFont typeface="Wingdings" pitchFamily="2" charset="2"/>
              <a:buNone/>
              <a:defRPr/>
            </a:pPr>
            <a:r>
              <a:rPr lang="en-US" sz="1900" b="1" dirty="0" smtClean="0"/>
              <a:t>The actions described in the list directly resulted in:</a:t>
            </a:r>
          </a:p>
          <a:p>
            <a:pPr marL="457200" indent="-457200" eaLnBrk="1" hangingPunct="1">
              <a:lnSpc>
                <a:spcPct val="80000"/>
              </a:lnSpc>
              <a:buFont typeface="+mj-lt"/>
              <a:buAutoNum type="alphaUcPeriod"/>
              <a:defRPr/>
            </a:pPr>
            <a:r>
              <a:rPr lang="en-US" sz="1600" dirty="0" smtClean="0"/>
              <a:t>the assassination of President Abraham Lincoln</a:t>
            </a:r>
          </a:p>
          <a:p>
            <a:pPr marL="457200" indent="-457200" eaLnBrk="1" hangingPunct="1">
              <a:lnSpc>
                <a:spcPct val="80000"/>
              </a:lnSpc>
              <a:buFont typeface="+mj-lt"/>
              <a:buAutoNum type="alphaUcPeriod"/>
              <a:defRPr/>
            </a:pPr>
            <a:r>
              <a:rPr lang="en-US" sz="1600" dirty="0" smtClean="0"/>
              <a:t>the impeachment of President Andrew Johnson</a:t>
            </a:r>
          </a:p>
          <a:p>
            <a:pPr marL="457200" indent="-457200" eaLnBrk="1" hangingPunct="1">
              <a:lnSpc>
                <a:spcPct val="80000"/>
              </a:lnSpc>
              <a:buFont typeface="+mj-lt"/>
              <a:buAutoNum type="alphaUcPeriod"/>
              <a:defRPr/>
            </a:pPr>
            <a:r>
              <a:rPr lang="en-US" sz="1600" dirty="0" smtClean="0"/>
              <a:t>the landslide election of President James Buchanan</a:t>
            </a:r>
          </a:p>
          <a:p>
            <a:pPr marL="457200" indent="-457200" eaLnBrk="1" hangingPunct="1">
              <a:lnSpc>
                <a:spcPct val="80000"/>
              </a:lnSpc>
              <a:buFont typeface="+mj-lt"/>
              <a:buAutoNum type="alphaUcPeriod"/>
              <a:defRPr/>
            </a:pPr>
            <a:r>
              <a:rPr lang="en-US" sz="1600" dirty="0" smtClean="0"/>
              <a:t>the congressional opposition to President Ulysses Grant</a:t>
            </a:r>
          </a:p>
          <a:p>
            <a:pPr eaLnBrk="1" hangingPunct="1">
              <a:lnSpc>
                <a:spcPct val="80000"/>
              </a:lnSpc>
              <a:defRPr/>
            </a:pPr>
            <a:endParaRPr lang="en-US" sz="1900" b="1" dirty="0" smtClean="0"/>
          </a:p>
        </p:txBody>
      </p:sp>
      <p:pic>
        <p:nvPicPr>
          <p:cNvPr id="17412" name="Picture 5" descr="www.illustrationsof.com/images/clipart/thumbnail2/2483_stressed_school_boy_trying_to_finish_a_test_before_time_runs_ou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419600"/>
            <a:ext cx="1905000" cy="218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02797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B - the </a:t>
            </a:r>
            <a:r>
              <a:rPr lang="en-US" dirty="0"/>
              <a:t>impeachment of President Andrew Johnson</a:t>
            </a:r>
          </a:p>
          <a:p>
            <a:endParaRPr lang="en-US" dirty="0"/>
          </a:p>
        </p:txBody>
      </p:sp>
    </p:spTree>
    <p:extLst>
      <p:ext uri="{BB962C8B-B14F-4D97-AF65-F5344CB8AC3E}">
        <p14:creationId xmlns:p14="http://schemas.microsoft.com/office/powerpoint/2010/main" val="29217418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Autofit/>
          </a:bodyPr>
          <a:lstStyle/>
          <a:p>
            <a:r>
              <a:rPr lang="en-US" sz="8000" b="1" dirty="0" smtClean="0"/>
              <a:t>The end</a:t>
            </a:r>
            <a:endParaRPr lang="en-US" sz="8000" b="1" dirty="0"/>
          </a:p>
        </p:txBody>
      </p:sp>
    </p:spTree>
    <p:extLst>
      <p:ext uri="{BB962C8B-B14F-4D97-AF65-F5344CB8AC3E}">
        <p14:creationId xmlns:p14="http://schemas.microsoft.com/office/powerpoint/2010/main" val="1286005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Results of War of 1812</a:t>
            </a:r>
            <a:endParaRPr lang="en-US" b="1" dirty="0"/>
          </a:p>
        </p:txBody>
      </p:sp>
      <p:sp>
        <p:nvSpPr>
          <p:cNvPr id="3" name="Content Placeholder 2"/>
          <p:cNvSpPr>
            <a:spLocks noGrp="1"/>
          </p:cNvSpPr>
          <p:nvPr>
            <p:ph idx="1"/>
          </p:nvPr>
        </p:nvSpPr>
        <p:spPr>
          <a:xfrm>
            <a:off x="838200" y="2438400"/>
            <a:ext cx="7391400" cy="3048001"/>
          </a:xfrm>
        </p:spPr>
        <p:txBody>
          <a:bodyPr>
            <a:noAutofit/>
          </a:bodyPr>
          <a:lstStyle/>
          <a:p>
            <a:pPr>
              <a:lnSpc>
                <a:spcPct val="100000"/>
              </a:lnSpc>
            </a:pPr>
            <a:r>
              <a:rPr lang="en-US" sz="2200" dirty="0" smtClean="0"/>
              <a:t>Major result was the end of all US military hostility with </a:t>
            </a:r>
          </a:p>
          <a:p>
            <a:pPr indent="0">
              <a:lnSpc>
                <a:spcPct val="100000"/>
              </a:lnSpc>
              <a:buNone/>
            </a:pPr>
            <a:r>
              <a:rPr lang="en-US" sz="2200" dirty="0"/>
              <a:t> </a:t>
            </a:r>
            <a:r>
              <a:rPr lang="en-US" sz="2200" dirty="0" smtClean="0"/>
              <a:t>   Great Britain.</a:t>
            </a:r>
          </a:p>
          <a:p>
            <a:pPr>
              <a:lnSpc>
                <a:spcPct val="100000"/>
              </a:lnSpc>
            </a:pPr>
            <a:r>
              <a:rPr lang="en-US" sz="2200" dirty="0" smtClean="0"/>
              <a:t>Never again would Britain and the US wage war over </a:t>
            </a:r>
          </a:p>
          <a:p>
            <a:pPr indent="0">
              <a:lnSpc>
                <a:spcPct val="100000"/>
              </a:lnSpc>
              <a:buNone/>
            </a:pPr>
            <a:r>
              <a:rPr lang="en-US" sz="2200" dirty="0"/>
              <a:t> </a:t>
            </a:r>
            <a:r>
              <a:rPr lang="en-US" sz="2200" dirty="0" smtClean="0"/>
              <a:t>   diplomacy, trade, territory, or any other dispute.</a:t>
            </a:r>
          </a:p>
          <a:p>
            <a:pPr>
              <a:lnSpc>
                <a:spcPct val="100000"/>
              </a:lnSpc>
            </a:pPr>
            <a:r>
              <a:rPr lang="en-US" sz="2200" dirty="0" smtClean="0"/>
              <a:t>The war also solidified America’s army and navy as worthy </a:t>
            </a:r>
          </a:p>
          <a:p>
            <a:pPr indent="0">
              <a:lnSpc>
                <a:spcPct val="100000"/>
              </a:lnSpc>
              <a:buNone/>
            </a:pPr>
            <a:r>
              <a:rPr lang="en-US" sz="2200" dirty="0"/>
              <a:t> </a:t>
            </a:r>
            <a:r>
              <a:rPr lang="en-US" sz="2200" dirty="0" smtClean="0"/>
              <a:t>   opponents of any European military force.</a:t>
            </a:r>
            <a:endParaRPr lang="en-US" sz="2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495800"/>
            <a:ext cx="317385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56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b="1" dirty="0" smtClean="0"/>
              <a:t>National Infrastructure</a:t>
            </a:r>
            <a:endParaRPr lang="en-US" b="1" dirty="0"/>
          </a:p>
        </p:txBody>
      </p:sp>
      <p:sp>
        <p:nvSpPr>
          <p:cNvPr id="3" name="Content Placeholder 2"/>
          <p:cNvSpPr>
            <a:spLocks noGrp="1"/>
          </p:cNvSpPr>
          <p:nvPr>
            <p:ph idx="1"/>
          </p:nvPr>
        </p:nvSpPr>
        <p:spPr>
          <a:xfrm>
            <a:off x="800100" y="2286000"/>
            <a:ext cx="7543800" cy="3048001"/>
          </a:xfrm>
        </p:spPr>
        <p:txBody>
          <a:bodyPr>
            <a:noAutofit/>
          </a:bodyPr>
          <a:lstStyle/>
          <a:p>
            <a:pPr>
              <a:lnSpc>
                <a:spcPct val="100000"/>
              </a:lnSpc>
            </a:pPr>
            <a:r>
              <a:rPr lang="en-US" sz="2200" dirty="0" smtClean="0"/>
              <a:t>Private companies built the young nation’s roads and waterways.</a:t>
            </a:r>
          </a:p>
          <a:p>
            <a:pPr>
              <a:lnSpc>
                <a:spcPct val="100000"/>
              </a:lnSpc>
            </a:pPr>
            <a:r>
              <a:rPr lang="en-US" sz="2200" dirty="0" smtClean="0"/>
              <a:t>These roads were often turnpikes, or tolls roads, which travelers</a:t>
            </a:r>
          </a:p>
          <a:p>
            <a:pPr indent="0">
              <a:lnSpc>
                <a:spcPct val="100000"/>
              </a:lnSpc>
              <a:buNone/>
            </a:pPr>
            <a:r>
              <a:rPr lang="en-US" sz="2200" dirty="0"/>
              <a:t> </a:t>
            </a:r>
            <a:r>
              <a:rPr lang="en-US" sz="2200" dirty="0" smtClean="0"/>
              <a:t>    paid a fee to use.</a:t>
            </a:r>
          </a:p>
          <a:p>
            <a:pPr>
              <a:lnSpc>
                <a:spcPct val="100000"/>
              </a:lnSpc>
            </a:pPr>
            <a:r>
              <a:rPr lang="en-US" sz="2200" dirty="0" smtClean="0"/>
              <a:t>Where roads could not be built barges were used on rivers to</a:t>
            </a:r>
          </a:p>
          <a:p>
            <a:pPr indent="0">
              <a:lnSpc>
                <a:spcPct val="100000"/>
              </a:lnSpc>
              <a:buNone/>
            </a:pPr>
            <a:r>
              <a:rPr lang="en-US" sz="2200" dirty="0"/>
              <a:t> </a:t>
            </a:r>
            <a:r>
              <a:rPr lang="en-US" sz="2200" dirty="0" smtClean="0"/>
              <a:t>    carry people and goods.</a:t>
            </a:r>
          </a:p>
          <a:p>
            <a:pPr>
              <a:lnSpc>
                <a:spcPct val="100000"/>
              </a:lnSpc>
            </a:pPr>
            <a:r>
              <a:rPr lang="en-US" sz="2200" dirty="0" smtClean="0"/>
              <a:t>Where roads and rivers did not run, canals (artificial rivers) </a:t>
            </a:r>
          </a:p>
          <a:p>
            <a:pPr indent="0">
              <a:lnSpc>
                <a:spcPct val="100000"/>
              </a:lnSpc>
              <a:buNone/>
            </a:pPr>
            <a:r>
              <a:rPr lang="en-US" sz="2200" dirty="0"/>
              <a:t> </a:t>
            </a:r>
            <a:r>
              <a:rPr lang="en-US" sz="2200" dirty="0" smtClean="0"/>
              <a:t>    were built.</a:t>
            </a:r>
            <a:endParaRPr lang="en-US" sz="2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876800"/>
            <a:ext cx="2438400" cy="1877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876799"/>
            <a:ext cx="3048000" cy="159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659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6400800" cy="685800"/>
          </a:xfrm>
        </p:spPr>
        <p:txBody>
          <a:bodyPr/>
          <a:lstStyle/>
          <a:p>
            <a:pPr algn="l"/>
            <a:r>
              <a:rPr lang="en-US" b="1" dirty="0" smtClean="0"/>
              <a:t>Erie Canal</a:t>
            </a:r>
            <a:endParaRPr lang="en-US" b="1" dirty="0"/>
          </a:p>
        </p:txBody>
      </p:sp>
      <p:sp>
        <p:nvSpPr>
          <p:cNvPr id="3" name="Content Placeholder 2"/>
          <p:cNvSpPr>
            <a:spLocks noGrp="1"/>
          </p:cNvSpPr>
          <p:nvPr>
            <p:ph idx="1"/>
          </p:nvPr>
        </p:nvSpPr>
        <p:spPr>
          <a:xfrm>
            <a:off x="838200" y="2438400"/>
            <a:ext cx="7391400" cy="3352800"/>
          </a:xfrm>
        </p:spPr>
        <p:txBody>
          <a:bodyPr>
            <a:normAutofit/>
          </a:bodyPr>
          <a:lstStyle/>
          <a:p>
            <a:pPr>
              <a:lnSpc>
                <a:spcPct val="100000"/>
              </a:lnSpc>
            </a:pPr>
            <a:r>
              <a:rPr lang="en-US" sz="2200" dirty="0" smtClean="0"/>
              <a:t>Connected the Great Lakes to the Atlantic Ocean.</a:t>
            </a:r>
          </a:p>
          <a:p>
            <a:pPr>
              <a:lnSpc>
                <a:spcPct val="100000"/>
              </a:lnSpc>
            </a:pPr>
            <a:r>
              <a:rPr lang="en-US" sz="2200" dirty="0" smtClean="0"/>
              <a:t>Took 8 yrs. to build by mostly immigrant laborers. </a:t>
            </a:r>
          </a:p>
          <a:p>
            <a:pPr>
              <a:lnSpc>
                <a:spcPct val="100000"/>
              </a:lnSpc>
            </a:pPr>
            <a:r>
              <a:rPr lang="en-US" sz="2200" dirty="0" smtClean="0"/>
              <a:t>Stretches 353 miles from Lake Erie to the Hudson River, </a:t>
            </a:r>
          </a:p>
          <a:p>
            <a:pPr indent="0">
              <a:lnSpc>
                <a:spcPct val="100000"/>
              </a:lnSpc>
              <a:buNone/>
            </a:pPr>
            <a:r>
              <a:rPr lang="en-US" sz="2200" dirty="0"/>
              <a:t> </a:t>
            </a:r>
            <a:r>
              <a:rPr lang="en-US" sz="2200" dirty="0" smtClean="0"/>
              <a:t>    which flows into the Atlantic.</a:t>
            </a:r>
          </a:p>
          <a:p>
            <a:pPr>
              <a:lnSpc>
                <a:spcPct val="100000"/>
              </a:lnSpc>
            </a:pPr>
            <a:r>
              <a:rPr lang="en-US" sz="2200" dirty="0" smtClean="0"/>
              <a:t>Opened up western NY and regions further west to increased </a:t>
            </a:r>
          </a:p>
          <a:p>
            <a:pPr indent="0">
              <a:lnSpc>
                <a:spcPct val="100000"/>
              </a:lnSpc>
              <a:buNone/>
            </a:pPr>
            <a:r>
              <a:rPr lang="en-US" sz="2200" dirty="0"/>
              <a:t> </a:t>
            </a:r>
            <a:r>
              <a:rPr lang="en-US" sz="2200" dirty="0" smtClean="0"/>
              <a:t>   settlement</a:t>
            </a:r>
          </a:p>
          <a:p>
            <a:pPr>
              <a:lnSpc>
                <a:spcPct val="100000"/>
              </a:lnSpc>
            </a:pPr>
            <a:r>
              <a:rPr lang="en-US" sz="2200" dirty="0" smtClean="0"/>
              <a:t>Helped to unite new regions with the Atlantic states.</a:t>
            </a:r>
            <a:endParaRPr lang="en-US" sz="22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150" y="152401"/>
            <a:ext cx="4267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5341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897</TotalTime>
  <Words>3700</Words>
  <Application>Microsoft Office PowerPoint</Application>
  <PresentationFormat>On-screen Show (4:3)</PresentationFormat>
  <Paragraphs>413</Paragraphs>
  <Slides>66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Garamond</vt:lpstr>
      <vt:lpstr>Segoe UI</vt:lpstr>
      <vt:lpstr>Times New Roman</vt:lpstr>
      <vt:lpstr>Wingdings</vt:lpstr>
      <vt:lpstr>Couture</vt:lpstr>
      <vt:lpstr>U.S. History E.O.C.T. Part II New Republic to Reconstruction </vt:lpstr>
      <vt:lpstr>Domain II Standards 6 - 10</vt:lpstr>
      <vt:lpstr>Territorial Expansion Standard 6</vt:lpstr>
      <vt:lpstr>Louisiana Purchase</vt:lpstr>
      <vt:lpstr>Louis &amp; Clark Expedition</vt:lpstr>
      <vt:lpstr>Causes of War of 1812</vt:lpstr>
      <vt:lpstr>Results of War of 1812</vt:lpstr>
      <vt:lpstr>National Infrastructure</vt:lpstr>
      <vt:lpstr>Erie Canal</vt:lpstr>
      <vt:lpstr>Rise of New York City</vt:lpstr>
      <vt:lpstr>Monroe  Doctrine</vt:lpstr>
      <vt:lpstr>Sample Question</vt:lpstr>
      <vt:lpstr>Answer</vt:lpstr>
      <vt:lpstr>Sample Question</vt:lpstr>
      <vt:lpstr>Answer</vt:lpstr>
      <vt:lpstr>Industrial Revolution Standard 7</vt:lpstr>
      <vt:lpstr>Manifest Destiny</vt:lpstr>
      <vt:lpstr>PowerPoint Presentation</vt:lpstr>
      <vt:lpstr>Reform Movements</vt:lpstr>
      <vt:lpstr>Women’s Suffrage</vt:lpstr>
      <vt:lpstr>Jacksonian Democracy</vt:lpstr>
      <vt:lpstr>American Nationalism</vt:lpstr>
      <vt:lpstr>Sample Question</vt:lpstr>
      <vt:lpstr>Answer:</vt:lpstr>
      <vt:lpstr>North-South Divisions Related to Westward Expansion  Standard 8</vt:lpstr>
      <vt:lpstr>PowerPoint Presentation</vt:lpstr>
      <vt:lpstr>Slavery as a Major Political Issue</vt:lpstr>
      <vt:lpstr>Missouri Compromise</vt:lpstr>
      <vt:lpstr>      Nat turner</vt:lpstr>
      <vt:lpstr>PowerPoint Presentation</vt:lpstr>
      <vt:lpstr>Mexican-American War</vt:lpstr>
      <vt:lpstr>Sample Question</vt:lpstr>
      <vt:lpstr>Answer</vt:lpstr>
      <vt:lpstr>Sample Question</vt:lpstr>
      <vt:lpstr>Answer</vt:lpstr>
      <vt:lpstr>Compromise of 1850</vt:lpstr>
      <vt:lpstr>Causes, Main Events, &amp; Consequences of the American Civil War Standard 9</vt:lpstr>
      <vt:lpstr>Kansas-Nebraska Act</vt:lpstr>
      <vt:lpstr>“Bleeding Kansas”</vt:lpstr>
      <vt:lpstr>PowerPoint Presentation</vt:lpstr>
      <vt:lpstr>John Brown</vt:lpstr>
      <vt:lpstr>      Preserving the Union</vt:lpstr>
      <vt:lpstr>North vs South</vt:lpstr>
      <vt:lpstr>Economic Disparity between the North and the South</vt:lpstr>
      <vt:lpstr>Civil War Leaders</vt:lpstr>
      <vt:lpstr>Civil War Battles</vt:lpstr>
      <vt:lpstr>Habeas corpus</vt:lpstr>
      <vt:lpstr>Emancipation Proclamation</vt:lpstr>
      <vt:lpstr>Gettysburg  address</vt:lpstr>
      <vt:lpstr>Lincoln’s second inaugural address</vt:lpstr>
      <vt:lpstr>Sample Question</vt:lpstr>
      <vt:lpstr>Answer</vt:lpstr>
      <vt:lpstr>Reconstruction  1865-1877 Standard 10</vt:lpstr>
      <vt:lpstr>Presidential Reconstruction</vt:lpstr>
      <vt:lpstr>Radical Republicans</vt:lpstr>
      <vt:lpstr>Radical Republicans</vt:lpstr>
      <vt:lpstr>The 13th, 14th, and 15th Amendments</vt:lpstr>
      <vt:lpstr>Other Great Accomplishments</vt:lpstr>
      <vt:lpstr>PowerPoint Presentation</vt:lpstr>
      <vt:lpstr>PowerPoint Presentation</vt:lpstr>
      <vt:lpstr>Resistance to Racial equality</vt:lpstr>
      <vt:lpstr> </vt:lpstr>
      <vt:lpstr>Election of 1876</vt:lpstr>
      <vt:lpstr>Sample Question </vt:lpstr>
      <vt:lpstr>answer</vt:lpstr>
      <vt:lpstr>The end</vt:lpstr>
    </vt:vector>
  </TitlesOfParts>
  <Company>Henry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History 1800 to 1865</dc:title>
  <dc:creator>HCS</dc:creator>
  <cp:lastModifiedBy>Hock, Michael</cp:lastModifiedBy>
  <cp:revision>29</cp:revision>
  <dcterms:created xsi:type="dcterms:W3CDTF">2013-03-29T13:41:02Z</dcterms:created>
  <dcterms:modified xsi:type="dcterms:W3CDTF">2015-02-24T19:06:39Z</dcterms:modified>
</cp:coreProperties>
</file>